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31" r:id="rId6"/>
    <p:sldId id="595" r:id="rId7"/>
    <p:sldId id="6394" r:id="rId8"/>
    <p:sldId id="594" r:id="rId9"/>
    <p:sldId id="6395" r:id="rId10"/>
    <p:sldId id="588" r:id="rId11"/>
    <p:sldId id="592" r:id="rId12"/>
    <p:sldId id="6396" r:id="rId13"/>
    <p:sldId id="494" r:id="rId14"/>
    <p:sldId id="495" r:id="rId15"/>
    <p:sldId id="496" r:id="rId16"/>
    <p:sldId id="499" r:id="rId17"/>
    <p:sldId id="514" r:id="rId18"/>
    <p:sldId id="33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6C86E9AB-A01A-4B38-82C4-453C7EC4B842}">
          <p14:sldIdLst>
            <p14:sldId id="331"/>
            <p14:sldId id="595"/>
            <p14:sldId id="6394"/>
            <p14:sldId id="594"/>
            <p14:sldId id="6395"/>
            <p14:sldId id="588"/>
            <p14:sldId id="592"/>
            <p14:sldId id="6396"/>
            <p14:sldId id="494"/>
            <p14:sldId id="495"/>
            <p14:sldId id="496"/>
            <p14:sldId id="499"/>
            <p14:sldId id="514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czók András" initials="BA" lastIdx="11" clrIdx="0">
    <p:extLst>
      <p:ext uri="{19B8F6BF-5375-455C-9EA6-DF929625EA0E}">
        <p15:presenceInfo xmlns:p15="http://schemas.microsoft.com/office/powerpoint/2012/main" userId="S-1-5-21-2282831409-2355351224-1469283694-43225" providerId="AD"/>
      </p:ext>
    </p:extLst>
  </p:cmAuthor>
  <p:cmAuthor id="2" name="Hlavay Richárd Sándor" initials="HRS" lastIdx="3" clrIdx="1">
    <p:extLst>
      <p:ext uri="{19B8F6BF-5375-455C-9EA6-DF929625EA0E}">
        <p15:presenceInfo xmlns:p15="http://schemas.microsoft.com/office/powerpoint/2012/main" userId="S-1-5-21-2282831409-2355351224-1469283694-53285" providerId="AD"/>
      </p:ext>
    </p:extLst>
  </p:cmAuthor>
  <p:cmAuthor id="3" name="0726" initials="0726" lastIdx="2" clrIdx="2">
    <p:extLst>
      <p:ext uri="{19B8F6BF-5375-455C-9EA6-DF929625EA0E}">
        <p15:presenceInfo xmlns:p15="http://schemas.microsoft.com/office/powerpoint/2012/main" userId="072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AAD4"/>
    <a:srgbClr val="4F768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DE774-507D-485C-B187-9D604AE291B7}" type="datetimeFigureOut">
              <a:rPr lang="hu-HU" smtClean="0"/>
              <a:t>2022.10.17.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98504-680D-411C-8644-3481B097F5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617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B5FC3-0649-4985-A46E-7BF31BFF7F87}" type="datetimeFigureOut">
              <a:rPr lang="hu-HU" smtClean="0"/>
              <a:t>2022.10.17.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4044-0F93-42C9-BEF8-44AACB0A16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17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28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115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537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9319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330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240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413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544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397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8200" y="3276034"/>
            <a:ext cx="87956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Cím szerkesztése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174287"/>
            <a:ext cx="7627938" cy="547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Alcím szerkesztése</a:t>
            </a:r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6294665"/>
            <a:ext cx="1072243" cy="24515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hu-HU" dirty="0"/>
              <a:t>2020.03.26</a:t>
            </a:r>
          </a:p>
        </p:txBody>
      </p:sp>
    </p:spTree>
    <p:extLst>
      <p:ext uri="{BB962C8B-B14F-4D97-AF65-F5344CB8AC3E}">
        <p14:creationId xmlns:p14="http://schemas.microsoft.com/office/powerpoint/2010/main" val="23243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14325" y="1247775"/>
            <a:ext cx="11606920" cy="455295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Tartalom szerkesztése</a:t>
            </a: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02573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95" y="171263"/>
            <a:ext cx="1067508" cy="68320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24" y="6457245"/>
            <a:ext cx="2476500" cy="39975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6607"/>
            <a:ext cx="3747407" cy="1420388"/>
          </a:xfrm>
          <a:prstGeom prst="rect">
            <a:avLst/>
          </a:prstGeom>
        </p:spPr>
      </p:pic>
      <p:sp>
        <p:nvSpPr>
          <p:cNvPr id="22" name="Alcím 2"/>
          <p:cNvSpPr txBox="1">
            <a:spLocks/>
          </p:cNvSpPr>
          <p:nvPr userDrawn="1"/>
        </p:nvSpPr>
        <p:spPr>
          <a:xfrm>
            <a:off x="10791825" y="6457245"/>
            <a:ext cx="1400175" cy="41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u-HU" sz="1800" b="1" dirty="0">
              <a:solidFill>
                <a:schemeClr val="bg1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11234131" y="6553736"/>
            <a:ext cx="957869" cy="32260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oldalszám</a:t>
            </a:r>
          </a:p>
        </p:txBody>
      </p:sp>
    </p:spTree>
    <p:extLst>
      <p:ext uri="{BB962C8B-B14F-4D97-AF65-F5344CB8AC3E}">
        <p14:creationId xmlns:p14="http://schemas.microsoft.com/office/powerpoint/2010/main" val="2467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öszönöm a figyelm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998117" y="2814221"/>
            <a:ext cx="6143626" cy="1175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dirty="0"/>
              <a:t>Köszönöm a figyelmet!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00"/>
            <a:ext cx="3822304" cy="6912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71077"/>
            <a:ext cx="1067508" cy="68320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87" y="1390650"/>
            <a:ext cx="4100513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9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artalomdia_vezetek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C3344DC9-81C6-4B39-8E14-9B7E8854C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801" y="5820017"/>
            <a:ext cx="11444397" cy="654490"/>
          </a:xfrm>
          <a:prstGeom prst="rect">
            <a:avLst/>
          </a:prstGeom>
        </p:spPr>
      </p:pic>
      <p:sp>
        <p:nvSpPr>
          <p:cNvPr id="9" name="Alcím 2">
            <a:extLst>
              <a:ext uri="{FF2B5EF4-FFF2-40B4-BE49-F238E27FC236}">
                <a16:creationId xmlns:a16="http://schemas.microsoft.com/office/drawing/2014/main" id="{8E628D48-0FE9-4230-8CC0-BDA78DB6E42C}"/>
              </a:ext>
            </a:extLst>
          </p:cNvPr>
          <p:cNvSpPr txBox="1">
            <a:spLocks/>
          </p:cNvSpPr>
          <p:nvPr userDrawn="1"/>
        </p:nvSpPr>
        <p:spPr>
          <a:xfrm>
            <a:off x="10791825" y="6457245"/>
            <a:ext cx="1400175" cy="41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u-HU" sz="1800" b="1" dirty="0">
              <a:solidFill>
                <a:schemeClr val="bg1"/>
              </a:solidFill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49A9712F-071B-4703-8869-A93EAFFDC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2272" y="364999"/>
            <a:ext cx="11447456" cy="70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4996542"/>
            <a:ext cx="6370864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Alcím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9681B48-44C8-4DDD-A150-2D3DACB6B59B}" type="datetimeFigureOut">
              <a:rPr lang="hu-HU" smtClean="0"/>
              <a:pPr/>
              <a:t>2022.10.17.</a:t>
            </a:fld>
            <a:endParaRPr lang="hu-HU" dirty="0"/>
          </a:p>
        </p:txBody>
      </p:sp>
      <p:sp>
        <p:nvSpPr>
          <p:cNvPr id="7" name="Cím helye 6"/>
          <p:cNvSpPr>
            <a:spLocks noGrp="1"/>
          </p:cNvSpPr>
          <p:nvPr>
            <p:ph type="title"/>
          </p:nvPr>
        </p:nvSpPr>
        <p:spPr>
          <a:xfrm>
            <a:off x="838200" y="3210718"/>
            <a:ext cx="87956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Cím szerkesztése</a:t>
            </a:r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306658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019259"/>
            <a:ext cx="1606352" cy="102806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86" y="1944915"/>
            <a:ext cx="3684814" cy="491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9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50" r:id="rId3"/>
    <p:sldLayoutId id="214748367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0770" y="3040185"/>
            <a:ext cx="10574216" cy="23773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3200" dirty="0">
                <a:solidFill>
                  <a:schemeClr val="tx1"/>
                </a:solidFill>
              </a:rPr>
              <a:t>Elosztói rugalmassági piac implementációs fórum</a:t>
            </a:r>
            <a:br>
              <a:rPr lang="hu-HU" sz="2800" dirty="0">
                <a:solidFill>
                  <a:schemeClr val="tx1"/>
                </a:solidFill>
              </a:rPr>
            </a:br>
            <a:br>
              <a:rPr lang="hu-HU" sz="2800" dirty="0">
                <a:solidFill>
                  <a:schemeClr val="tx1"/>
                </a:solidFill>
              </a:rPr>
            </a:br>
            <a:r>
              <a:rPr lang="hu-HU" sz="2400" dirty="0">
                <a:solidFill>
                  <a:schemeClr val="tx1"/>
                </a:solidFill>
              </a:rPr>
              <a:t>A rendszerszintű szolgáltatások piacán történt aggregátorok, keresletoldali válasz szereplőkhöz kapcsolódó fejlemények.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C524813-228F-4523-A198-6EE9764DC9F6}"/>
              </a:ext>
            </a:extLst>
          </p:cNvPr>
          <p:cNvSpPr txBox="1"/>
          <p:nvPr/>
        </p:nvSpPr>
        <p:spPr>
          <a:xfrm>
            <a:off x="594919" y="495589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400" dirty="0">
              <a:latin typeface="Century Gothic" panose="020B0502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21A6FC7-F786-4A2D-898F-168F35B6A6E0}"/>
              </a:ext>
            </a:extLst>
          </p:cNvPr>
          <p:cNvSpPr txBox="1"/>
          <p:nvPr/>
        </p:nvSpPr>
        <p:spPr>
          <a:xfrm>
            <a:off x="390770" y="5791200"/>
            <a:ext cx="575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Balog Richárd</a:t>
            </a:r>
          </a:p>
          <a:p>
            <a:r>
              <a:rPr lang="hu-HU" dirty="0"/>
              <a:t>2022.10.17</a:t>
            </a:r>
          </a:p>
        </p:txBody>
      </p:sp>
    </p:spTree>
    <p:extLst>
      <p:ext uri="{BB962C8B-B14F-4D97-AF65-F5344CB8AC3E}">
        <p14:creationId xmlns:p14="http://schemas.microsoft.com/office/powerpoint/2010/main" val="27355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zövegdoboz 48">
            <a:extLst>
              <a:ext uri="{FF2B5EF4-FFF2-40B4-BE49-F238E27FC236}">
                <a16:creationId xmlns:a16="http://schemas.microsoft.com/office/drawing/2014/main" id="{B811A1F1-9F90-4351-BE71-C496090C0F7D}"/>
              </a:ext>
            </a:extLst>
          </p:cNvPr>
          <p:cNvSpPr txBox="1"/>
          <p:nvPr/>
        </p:nvSpPr>
        <p:spPr>
          <a:xfrm>
            <a:off x="612396" y="322892"/>
            <a:ext cx="979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Century Gothic" panose="020B0502020202020204" pitchFamily="34" charset="0"/>
                <a:cs typeface="Calibri" panose="020F0502020204030204" pitchFamily="34" charset="0"/>
              </a:rPr>
              <a:t>Referenciateljesítmény alapú </a:t>
            </a:r>
            <a:r>
              <a:rPr lang="hu-HU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aFRR</a:t>
            </a:r>
            <a:r>
              <a:rPr lang="hu-HU" b="1" dirty="0">
                <a:latin typeface="Century Gothic" panose="020B0502020202020204" pitchFamily="34" charset="0"/>
                <a:cs typeface="Calibri" panose="020F0502020204030204" pitchFamily="34" charset="0"/>
              </a:rPr>
              <a:t> szabályozás – Elvi működés</a:t>
            </a:r>
            <a:endParaRPr lang="hu-HU" b="1" dirty="0">
              <a:solidFill>
                <a:srgbClr val="00AAD4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539F731-9071-4BAA-A6E3-C2FF1272A44E}"/>
              </a:ext>
            </a:extLst>
          </p:cNvPr>
          <p:cNvSpPr txBox="1"/>
          <p:nvPr/>
        </p:nvSpPr>
        <p:spPr>
          <a:xfrm>
            <a:off x="8060946" y="1336119"/>
            <a:ext cx="35186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Century Gothic" panose="020B0502020202020204" pitchFamily="34" charset="0"/>
              </a:rPr>
              <a:t>Elvi működés:</a:t>
            </a:r>
          </a:p>
          <a:p>
            <a:pPr algn="just"/>
            <a:endParaRPr lang="hu-HU" sz="1400" dirty="0">
              <a:latin typeface="Century Gothic" panose="020B0502020202020204" pitchFamily="34" charset="0"/>
            </a:endParaRPr>
          </a:p>
          <a:p>
            <a:pPr algn="just"/>
            <a:r>
              <a:rPr lang="hu-HU" sz="1400" dirty="0">
                <a:latin typeface="Century Gothic" panose="020B0502020202020204" pitchFamily="34" charset="0"/>
              </a:rPr>
              <a:t>Amikor a termelő a menetrendjét tartva termel, de a mért referenciateljesítmény alapján a menetrendnél magasabb munkapont is beállítható, akkor lehetővé válik a rendszerirányító számára az, hogy az adott termelőt új, a szabályozás szempontjából optimális munkapontra térítse el. A referenciateljesítmény segítségével meghatározható a termelőegység által a hálózatba betáplálható pillanatnyi maximális teljesítmény, ha az érintett termelőegységen nem kerül aktiválásra szabályozási szolgáltatás.</a:t>
            </a:r>
          </a:p>
          <a:p>
            <a:pPr algn="just"/>
            <a:r>
              <a:rPr lang="hu-HU" sz="1400" dirty="0">
                <a:latin typeface="Century Gothic" panose="020B0502020202020204" pitchFamily="34" charset="0"/>
              </a:rPr>
              <a:t>A referenciateljesítmény segítségével a későbbiekben pontosítani lehet az teljesített szabályozás elszámolását.</a:t>
            </a:r>
          </a:p>
          <a:p>
            <a:pPr algn="ctr"/>
            <a:endParaRPr lang="hu-HU" sz="1400" dirty="0">
              <a:latin typeface="Century Gothic" panose="020B0502020202020204" pitchFamily="34" charset="0"/>
            </a:endParaRPr>
          </a:p>
          <a:p>
            <a:pPr algn="just"/>
            <a:endParaRPr lang="hu-HU" sz="1400" dirty="0">
              <a:latin typeface="Century Gothic" panose="020B0502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FA2BD8AE-17E9-454C-9431-65FF7442863E}"/>
              </a:ext>
            </a:extLst>
          </p:cNvPr>
          <p:cNvSpPr txBox="1"/>
          <p:nvPr/>
        </p:nvSpPr>
        <p:spPr>
          <a:xfrm>
            <a:off x="847725" y="5519445"/>
            <a:ext cx="699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Century Gothic" panose="020B0502020202020204" pitchFamily="34" charset="0"/>
              </a:rPr>
              <a:t>Maximális teljesítmény = Referenciateljesítmény</a:t>
            </a:r>
          </a:p>
          <a:p>
            <a:r>
              <a:rPr lang="hu-HU" sz="1600" dirty="0" err="1">
                <a:latin typeface="Century Gothic" panose="020B0502020202020204" pitchFamily="34" charset="0"/>
              </a:rPr>
              <a:t>Baseline</a:t>
            </a:r>
            <a:r>
              <a:rPr lang="hu-HU" sz="1600" dirty="0">
                <a:latin typeface="Century Gothic" panose="020B0502020202020204" pitchFamily="34" charset="0"/>
              </a:rPr>
              <a:t> (utasítás alapja) = min(</a:t>
            </a:r>
            <a:r>
              <a:rPr lang="hu-HU" sz="1600" dirty="0" err="1">
                <a:latin typeface="Century Gothic" panose="020B0502020202020204" pitchFamily="34" charset="0"/>
              </a:rPr>
              <a:t>Menetrend;Referenciateljesítmény</a:t>
            </a:r>
            <a:r>
              <a:rPr lang="hu-HU" sz="1600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6" name="Ábra 5">
            <a:extLst>
              <a:ext uri="{FF2B5EF4-FFF2-40B4-BE49-F238E27FC236}">
                <a16:creationId xmlns:a16="http://schemas.microsoft.com/office/drawing/2014/main" id="{592C36B0-2D53-4C8F-A637-B7FDBE664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396" y="928395"/>
            <a:ext cx="744855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zövegdoboz 48">
            <a:extLst>
              <a:ext uri="{FF2B5EF4-FFF2-40B4-BE49-F238E27FC236}">
                <a16:creationId xmlns:a16="http://schemas.microsoft.com/office/drawing/2014/main" id="{B811A1F1-9F90-4351-BE71-C496090C0F7D}"/>
              </a:ext>
            </a:extLst>
          </p:cNvPr>
          <p:cNvSpPr txBox="1"/>
          <p:nvPr/>
        </p:nvSpPr>
        <p:spPr>
          <a:xfrm>
            <a:off x="612396" y="322892"/>
            <a:ext cx="979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Century Gothic" panose="020B0502020202020204" pitchFamily="34" charset="0"/>
                <a:cs typeface="Calibri" panose="020F0502020204030204" pitchFamily="34" charset="0"/>
              </a:rPr>
              <a:t>Referenciateljesítmény alapú szabályozás (baseline) koncepció</a:t>
            </a:r>
            <a:endParaRPr lang="hu-HU" b="1" dirty="0">
              <a:solidFill>
                <a:srgbClr val="00AAD4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814573A-376D-4011-A1A6-E3C84C4731F9}"/>
              </a:ext>
            </a:extLst>
          </p:cNvPr>
          <p:cNvSpPr txBox="1"/>
          <p:nvPr/>
        </p:nvSpPr>
        <p:spPr>
          <a:xfrm>
            <a:off x="612396" y="723002"/>
            <a:ext cx="10252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hu-HU" sz="1400" b="1">
                <a:latin typeface="Century Gothic" panose="020B0502020202020204" pitchFamily="34" charset="0"/>
              </a:rPr>
              <a:t>Referenciateljesítmény </a:t>
            </a:r>
            <a:r>
              <a:rPr lang="hu-HU" sz="1400" b="1" dirty="0">
                <a:latin typeface="Century Gothic" panose="020B0502020202020204" pitchFamily="34" charset="0"/>
              </a:rPr>
              <a:t>alapú szabályozás (baseline) koncepció: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Cél: az időjárásfüggő (különösen a PV) termelők lehető legnagyobb körű bevonása az </a:t>
            </a:r>
            <a:r>
              <a:rPr lang="hu-HU" sz="1400" dirty="0" err="1">
                <a:latin typeface="Century Gothic" panose="020B0502020202020204" pitchFamily="34" charset="0"/>
              </a:rPr>
              <a:t>aFRR</a:t>
            </a:r>
            <a:r>
              <a:rPr lang="hu-HU" sz="1400" dirty="0">
                <a:latin typeface="Century Gothic" panose="020B0502020202020204" pitchFamily="34" charset="0"/>
              </a:rPr>
              <a:t> kiegyenlítőszabályozásba.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Elvárt eredmény: az </a:t>
            </a:r>
            <a:r>
              <a:rPr lang="hu-HU" sz="1400" dirty="0" err="1">
                <a:latin typeface="Century Gothic" panose="020B0502020202020204" pitchFamily="34" charset="0"/>
              </a:rPr>
              <a:t>aFRR</a:t>
            </a:r>
            <a:r>
              <a:rPr lang="hu-HU" sz="1400" dirty="0">
                <a:latin typeface="Century Gothic" panose="020B0502020202020204" pitchFamily="34" charset="0"/>
              </a:rPr>
              <a:t> szabályozott időjárásfüggő termelőegységek a szabályozási utasítás kiadása és az utasítás teljesítésének követése referenciateljesítmény segítségével.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A referenciateljesítmény mutatja meg, hogy az adott termelőegység mekkora maximális teljesítmény kiadására képes az adott mérési időintervallumban, ezáltal a teljesített szolgáltatás elszámolása pontosabbá válik, mivel</a:t>
            </a:r>
            <a:r>
              <a:rPr lang="hu-HU" sz="1400" strike="sngStrike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hu-HU" sz="1400" dirty="0">
                <a:latin typeface="Century Gothic" panose="020B0502020202020204" pitchFamily="34" charset="0"/>
              </a:rPr>
              <a:t>elkülöníthetővé válik a menetrendhez képest kiadott utasítás követése a spontán időjárásváltozás okozta munkapontváltozástól.</a:t>
            </a:r>
          </a:p>
          <a:p>
            <a:pPr algn="just" fontAlgn="base"/>
            <a:endParaRPr lang="hu-HU" sz="1400" dirty="0">
              <a:latin typeface="Century Gothic" panose="020B0502020202020204" pitchFamily="34" charset="0"/>
            </a:endParaRPr>
          </a:p>
          <a:p>
            <a:pPr algn="just" fontAlgn="base"/>
            <a:r>
              <a:rPr lang="hu-HU" sz="1400" b="1" dirty="0">
                <a:latin typeface="Century Gothic" panose="020B0502020202020204" pitchFamily="34" charset="0"/>
              </a:rPr>
              <a:t>A referenciateljesítmény mérésére jelenleg két megközelítést alkalmazható: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Az újonnan telepítendő PV parkokban referenciapanelek felszerelésével, illetve a már üzemelő, referenciapanelekkel rendelkező PV parkok esetén, a referenciapanelekből kapott méréssel lehet vonatkoztatni a PV park egészének maximális teljesítményére:</a:t>
            </a:r>
          </a:p>
          <a:p>
            <a:pPr marL="742950" lvl="1" indent="-285750" algn="just" fontAlgn="base">
              <a:buFont typeface="Courier New" panose="02070309020205020404" pitchFamily="49" charset="0"/>
              <a:buChar char="o"/>
            </a:pPr>
            <a:r>
              <a:rPr lang="hu-HU" sz="1400" dirty="0">
                <a:latin typeface="Century Gothic" panose="020B0502020202020204" pitchFamily="34" charset="0"/>
              </a:rPr>
              <a:t>Akkreditálható folyamatként a referenciateljesítmény meghatározása a referenciapanel méréséből a BSP feladata.</a:t>
            </a:r>
          </a:p>
          <a:p>
            <a:pPr marL="742950" lvl="1" indent="-285750" algn="just" fontAlgn="base">
              <a:buFont typeface="Courier New" panose="02070309020205020404" pitchFamily="49" charset="0"/>
              <a:buChar char="o"/>
            </a:pPr>
            <a:r>
              <a:rPr lang="hu-HU" sz="1400" dirty="0">
                <a:latin typeface="Century Gothic" panose="020B0502020202020204" pitchFamily="34" charset="0"/>
              </a:rPr>
              <a:t>A referenciapanel teljesítményéből számított referenciateljesítménynek megfelelően kell reprezentálnia a teljes PV parkot.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A PV parkokban meghatározandó arányú teljesítményt kell „elkülöníteni” referenciateljesítmény szolgáltatásra, azaz a szükséges referenciateljesítménytől függő számú inverter mögötti panelek lennének referenciapanelek.</a:t>
            </a:r>
          </a:p>
          <a:p>
            <a:pPr marL="742950" lvl="1" indent="-285750" algn="just" fontAlgn="base">
              <a:buFont typeface="Courier New" panose="02070309020205020404" pitchFamily="49" charset="0"/>
              <a:buChar char="o"/>
            </a:pPr>
            <a:r>
              <a:rPr lang="hu-HU" sz="1400" dirty="0">
                <a:latin typeface="Century Gothic" panose="020B0502020202020204" pitchFamily="34" charset="0"/>
              </a:rPr>
              <a:t>Ez a megoldás nagyobb arányú szabályozási teljesítmény potenciál elvesztéséhez vezethet.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Egyéb referenciateljesítménnyel kapcsolatos koncepciók befogadásra kerülhetnek, amennyiben a pontossága az igénylő részéről megfelelően alátámasztásra kerül, illetve akkreditálható folyamat.</a:t>
            </a:r>
          </a:p>
          <a:p>
            <a:pPr algn="just"/>
            <a:endParaRPr lang="hu-H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zövegdoboz 48">
            <a:extLst>
              <a:ext uri="{FF2B5EF4-FFF2-40B4-BE49-F238E27FC236}">
                <a16:creationId xmlns:a16="http://schemas.microsoft.com/office/drawing/2014/main" id="{B811A1F1-9F90-4351-BE71-C496090C0F7D}"/>
              </a:ext>
            </a:extLst>
          </p:cNvPr>
          <p:cNvSpPr txBox="1"/>
          <p:nvPr/>
        </p:nvSpPr>
        <p:spPr>
          <a:xfrm>
            <a:off x="612396" y="322892"/>
            <a:ext cx="979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Century Gothic" panose="020B0502020202020204" pitchFamily="34" charset="0"/>
                <a:cs typeface="Calibri" panose="020F0502020204030204" pitchFamily="34" charset="0"/>
              </a:rPr>
              <a:t>Konklúziók, jelenlegi állapot</a:t>
            </a:r>
            <a:endParaRPr lang="hu-HU" b="1" dirty="0">
              <a:solidFill>
                <a:srgbClr val="00AAD4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814573A-376D-4011-A1A6-E3C84C4731F9}"/>
              </a:ext>
            </a:extLst>
          </p:cNvPr>
          <p:cNvSpPr txBox="1"/>
          <p:nvPr/>
        </p:nvSpPr>
        <p:spPr>
          <a:xfrm>
            <a:off x="612396" y="723002"/>
            <a:ext cx="102528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Century Gothic" panose="020B0502020202020204" pitchFamily="34" charset="0"/>
              </a:rPr>
              <a:t>Konklúziók: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Piaci szereplőkkel tartott konzultációkat, illetve termelési tervre kapott pilot adatok elemzését követően a </a:t>
            </a:r>
            <a:r>
              <a:rPr lang="hu-HU" sz="1400" b="1" dirty="0">
                <a:latin typeface="Century Gothic" panose="020B0502020202020204" pitchFamily="34" charset="0"/>
              </a:rPr>
              <a:t>referenciateljesítmény alapú aFRR szabályozás</a:t>
            </a:r>
            <a:r>
              <a:rPr lang="hu-HU" sz="1400" dirty="0">
                <a:latin typeface="Century Gothic" panose="020B0502020202020204" pitchFamily="34" charset="0"/>
              </a:rPr>
              <a:t> </a:t>
            </a:r>
            <a:r>
              <a:rPr lang="hu-HU" sz="1400" b="1" dirty="0">
                <a:latin typeface="Century Gothic" panose="020B0502020202020204" pitchFamily="34" charset="0"/>
              </a:rPr>
              <a:t>koncepciója kerül implementálásra</a:t>
            </a:r>
            <a:r>
              <a:rPr lang="hu-HU" sz="1400" dirty="0">
                <a:latin typeface="Century Gothic" panose="020B0502020202020204" pitchFamily="34" charset="0"/>
              </a:rPr>
              <a:t>, mivel: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gyorsabban kivitelezhető,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minimális fejlesztést igényel mind BSP, mind TSO oldalon,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teljesíti az okozathelyes elszámolással kapcsolatos követelményeket,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technológiasemleges megoldást nyújt.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hu-HU" sz="1400" dirty="0">
              <a:latin typeface="Century Gothic" panose="020B0502020202020204" pitchFamily="34" charset="0"/>
            </a:endParaRPr>
          </a:p>
          <a:p>
            <a:pPr algn="just"/>
            <a:r>
              <a:rPr lang="hu-HU" sz="1400" b="1" dirty="0">
                <a:latin typeface="Century Gothic" panose="020B0502020202020204" pitchFamily="34" charset="0"/>
              </a:rPr>
              <a:t>Jelenlegi állapot: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Üzemi Szabályzat módosítására vonatkozó csomag MEKH részére megküldve, melynek része a referenciateljesítmény alapú szabályozás fogalmainak bevezetése.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Folyamatban lévő MAVIR oldali feladatok: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Üzemi Szabályzat módosítása (pl. akkreditáció, referenciaegység méretének a meghatározása),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Folyamatirányítási irányelv módosítása (új jel hozzáadása, nem használt jelek törlése, kisebb javítások),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IT oldali teendők előkészítése (EMS/SCADA paraméterezés, tesztelések, üzemviteli megállapodások frissítése, etc.)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>
              <a:latin typeface="Century Gothic" panose="020B0502020202020204" pitchFamily="34" charset="0"/>
            </a:endParaRPr>
          </a:p>
          <a:p>
            <a:pPr algn="just"/>
            <a:endParaRPr lang="hu-H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yamatábra: Kézi adatbevitel 33">
            <a:extLst>
              <a:ext uri="{FF2B5EF4-FFF2-40B4-BE49-F238E27FC236}">
                <a16:creationId xmlns:a16="http://schemas.microsoft.com/office/drawing/2014/main" id="{653C74D4-9BCB-45A8-BE7C-9ECD9A7C7A6E}"/>
              </a:ext>
            </a:extLst>
          </p:cNvPr>
          <p:cNvSpPr/>
          <p:nvPr/>
        </p:nvSpPr>
        <p:spPr>
          <a:xfrm rot="16200000">
            <a:off x="3431487" y="-2387878"/>
            <a:ext cx="422412" cy="7285385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olyamatábra: Kézi adatbevitel 37">
            <a:extLst>
              <a:ext uri="{FF2B5EF4-FFF2-40B4-BE49-F238E27FC236}">
                <a16:creationId xmlns:a16="http://schemas.microsoft.com/office/drawing/2014/main" id="{845547F6-EB86-4A92-838A-DBC787758029}"/>
              </a:ext>
            </a:extLst>
          </p:cNvPr>
          <p:cNvSpPr/>
          <p:nvPr/>
        </p:nvSpPr>
        <p:spPr>
          <a:xfrm rot="16200000">
            <a:off x="3431488" y="-2387878"/>
            <a:ext cx="422412" cy="7285385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olyamatábra: Kézi adatbevitel 36">
            <a:extLst>
              <a:ext uri="{FF2B5EF4-FFF2-40B4-BE49-F238E27FC236}">
                <a16:creationId xmlns:a16="http://schemas.microsoft.com/office/drawing/2014/main" id="{B80AB57B-4416-4020-B02A-C4438D688434}"/>
              </a:ext>
            </a:extLst>
          </p:cNvPr>
          <p:cNvSpPr/>
          <p:nvPr/>
        </p:nvSpPr>
        <p:spPr>
          <a:xfrm rot="16200000">
            <a:off x="3789703" y="-1498262"/>
            <a:ext cx="422412" cy="6568947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olyamatábra: Kézi adatbevitel 39">
            <a:extLst>
              <a:ext uri="{FF2B5EF4-FFF2-40B4-BE49-F238E27FC236}">
                <a16:creationId xmlns:a16="http://schemas.microsoft.com/office/drawing/2014/main" id="{C43F9296-1B85-4276-A388-121157FEBB22}"/>
              </a:ext>
            </a:extLst>
          </p:cNvPr>
          <p:cNvSpPr/>
          <p:nvPr/>
        </p:nvSpPr>
        <p:spPr>
          <a:xfrm rot="16200000">
            <a:off x="3942188" y="1099597"/>
            <a:ext cx="1817037" cy="4869352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olyamatábra: Kézi adatbevitel 40">
            <a:extLst>
              <a:ext uri="{FF2B5EF4-FFF2-40B4-BE49-F238E27FC236}">
                <a16:creationId xmlns:a16="http://schemas.microsoft.com/office/drawing/2014/main" id="{B7A7BEC6-1DEA-4DAC-B988-E438303EE06A}"/>
              </a:ext>
            </a:extLst>
          </p:cNvPr>
          <p:cNvSpPr/>
          <p:nvPr/>
        </p:nvSpPr>
        <p:spPr>
          <a:xfrm rot="16200000">
            <a:off x="3876102" y="-878328"/>
            <a:ext cx="422412" cy="6396148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Folyamatábra: Kézi adatbevitel 41">
            <a:extLst>
              <a:ext uri="{FF2B5EF4-FFF2-40B4-BE49-F238E27FC236}">
                <a16:creationId xmlns:a16="http://schemas.microsoft.com/office/drawing/2014/main" id="{3160EC8D-EFBC-49F1-9883-9C01EB246776}"/>
              </a:ext>
            </a:extLst>
          </p:cNvPr>
          <p:cNvSpPr/>
          <p:nvPr/>
        </p:nvSpPr>
        <p:spPr>
          <a:xfrm rot="16200000">
            <a:off x="3789704" y="-1498262"/>
            <a:ext cx="422412" cy="6568947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Folyamatábra: Kézi adatbevitel 42">
            <a:extLst>
              <a:ext uri="{FF2B5EF4-FFF2-40B4-BE49-F238E27FC236}">
                <a16:creationId xmlns:a16="http://schemas.microsoft.com/office/drawing/2014/main" id="{780AD341-54B8-4812-ADB8-2412ED3A382D}"/>
              </a:ext>
            </a:extLst>
          </p:cNvPr>
          <p:cNvSpPr/>
          <p:nvPr/>
        </p:nvSpPr>
        <p:spPr>
          <a:xfrm rot="16200000">
            <a:off x="3431489" y="-2387878"/>
            <a:ext cx="422412" cy="7285385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Folyamatábra: Kézi adatbevitel 35">
            <a:extLst>
              <a:ext uri="{FF2B5EF4-FFF2-40B4-BE49-F238E27FC236}">
                <a16:creationId xmlns:a16="http://schemas.microsoft.com/office/drawing/2014/main" id="{0710EEAF-C433-4D4F-A505-2C59002C402C}"/>
              </a:ext>
            </a:extLst>
          </p:cNvPr>
          <p:cNvSpPr/>
          <p:nvPr/>
        </p:nvSpPr>
        <p:spPr>
          <a:xfrm rot="16200000">
            <a:off x="3876102" y="-878328"/>
            <a:ext cx="422412" cy="6396148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Folyamatábra: Kézi adatbevitel 34">
            <a:extLst>
              <a:ext uri="{FF2B5EF4-FFF2-40B4-BE49-F238E27FC236}">
                <a16:creationId xmlns:a16="http://schemas.microsoft.com/office/drawing/2014/main" id="{1A8752B4-F0EC-4B87-90C3-F617330025C2}"/>
              </a:ext>
            </a:extLst>
          </p:cNvPr>
          <p:cNvSpPr/>
          <p:nvPr/>
        </p:nvSpPr>
        <p:spPr>
          <a:xfrm rot="16200000">
            <a:off x="3942189" y="1099597"/>
            <a:ext cx="1817037" cy="4869352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Folyamatábra: Kézi adatbevitel 20">
            <a:extLst>
              <a:ext uri="{FF2B5EF4-FFF2-40B4-BE49-F238E27FC236}">
                <a16:creationId xmlns:a16="http://schemas.microsoft.com/office/drawing/2014/main" id="{E841AC6D-9C64-4EF3-A278-AFF6DDAD1CBE}"/>
              </a:ext>
            </a:extLst>
          </p:cNvPr>
          <p:cNvSpPr/>
          <p:nvPr/>
        </p:nvSpPr>
        <p:spPr>
          <a:xfrm rot="16200000">
            <a:off x="3942187" y="1099597"/>
            <a:ext cx="1817037" cy="4869352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olyamatábra: Kézi adatbevitel 19">
            <a:extLst>
              <a:ext uri="{FF2B5EF4-FFF2-40B4-BE49-F238E27FC236}">
                <a16:creationId xmlns:a16="http://schemas.microsoft.com/office/drawing/2014/main" id="{C9D83DF9-8B98-4B31-BC9F-61060A85DB4E}"/>
              </a:ext>
            </a:extLst>
          </p:cNvPr>
          <p:cNvSpPr/>
          <p:nvPr/>
        </p:nvSpPr>
        <p:spPr>
          <a:xfrm rot="16200000">
            <a:off x="3876101" y="-878328"/>
            <a:ext cx="422412" cy="6396148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olyamatábra: Kézi adatbevitel 18">
            <a:extLst>
              <a:ext uri="{FF2B5EF4-FFF2-40B4-BE49-F238E27FC236}">
                <a16:creationId xmlns:a16="http://schemas.microsoft.com/office/drawing/2014/main" id="{046EFB8F-9CCD-42DE-A7D5-86150F193DA5}"/>
              </a:ext>
            </a:extLst>
          </p:cNvPr>
          <p:cNvSpPr/>
          <p:nvPr/>
        </p:nvSpPr>
        <p:spPr>
          <a:xfrm rot="16200000">
            <a:off x="3789702" y="-1498262"/>
            <a:ext cx="422412" cy="6568947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olyamatábra: Kézi adatbevitel 17">
            <a:extLst>
              <a:ext uri="{FF2B5EF4-FFF2-40B4-BE49-F238E27FC236}">
                <a16:creationId xmlns:a16="http://schemas.microsoft.com/office/drawing/2014/main" id="{72DDF6D6-5411-4874-9878-4A05A0F5F7A7}"/>
              </a:ext>
            </a:extLst>
          </p:cNvPr>
          <p:cNvSpPr/>
          <p:nvPr/>
        </p:nvSpPr>
        <p:spPr>
          <a:xfrm rot="16200000">
            <a:off x="3431486" y="-2387878"/>
            <a:ext cx="422412" cy="7285385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AA2041B-DDEA-40FC-8868-BD43C0328344}"/>
              </a:ext>
            </a:extLst>
          </p:cNvPr>
          <p:cNvSpPr txBox="1"/>
          <p:nvPr/>
        </p:nvSpPr>
        <p:spPr>
          <a:xfrm>
            <a:off x="714932" y="291751"/>
            <a:ext cx="10397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000" b="1"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hu-HU" dirty="0"/>
              <a:t>Folyamatban lévő fejlesztési témák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AA2837A-AB01-4CD7-A606-FDBE3B544E8C}"/>
              </a:ext>
            </a:extLst>
          </p:cNvPr>
          <p:cNvSpPr/>
          <p:nvPr/>
        </p:nvSpPr>
        <p:spPr>
          <a:xfrm>
            <a:off x="7381067" y="1043608"/>
            <a:ext cx="2475236" cy="9538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24112CB6-E0FE-4D48-8505-7123428F41D0}"/>
              </a:ext>
            </a:extLst>
          </p:cNvPr>
          <p:cNvSpPr/>
          <p:nvPr/>
        </p:nvSpPr>
        <p:spPr>
          <a:xfrm>
            <a:off x="7381067" y="2108539"/>
            <a:ext cx="1504515" cy="2334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9675AB1B-7931-44AE-8D60-5EA1D8AA332E}"/>
              </a:ext>
            </a:extLst>
          </p:cNvPr>
          <p:cNvSpPr/>
          <p:nvPr/>
        </p:nvSpPr>
        <p:spPr>
          <a:xfrm>
            <a:off x="9024729" y="2108539"/>
            <a:ext cx="831573" cy="2334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olyamatábra: Kézi adatbevitel 24">
            <a:extLst>
              <a:ext uri="{FF2B5EF4-FFF2-40B4-BE49-F238E27FC236}">
                <a16:creationId xmlns:a16="http://schemas.microsoft.com/office/drawing/2014/main" id="{6AB11EA0-9F94-429E-8895-B595F68036FD}"/>
              </a:ext>
            </a:extLst>
          </p:cNvPr>
          <p:cNvSpPr/>
          <p:nvPr/>
        </p:nvSpPr>
        <p:spPr>
          <a:xfrm rot="16200000">
            <a:off x="6258737" y="2522668"/>
            <a:ext cx="1542889" cy="5661806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B6FDCC3A-DB0D-41A0-B638-402E4AD8E950}"/>
              </a:ext>
            </a:extLst>
          </p:cNvPr>
          <p:cNvSpPr txBox="1"/>
          <p:nvPr/>
        </p:nvSpPr>
        <p:spPr>
          <a:xfrm>
            <a:off x="5724941" y="4765497"/>
            <a:ext cx="3872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Inverterre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 vonatkozó követelmények: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láthatóság és befolyásolhatóság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87ED88E9-CA23-4EFB-8ABD-72625C23E19C}"/>
              </a:ext>
            </a:extLst>
          </p:cNvPr>
          <p:cNvSpPr txBox="1"/>
          <p:nvPr/>
        </p:nvSpPr>
        <p:spPr>
          <a:xfrm>
            <a:off x="7653129" y="2660159"/>
            <a:ext cx="2027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TSO-DSO intenzívebb együttműködés adatmegosztás</a:t>
            </a:r>
          </a:p>
        </p:txBody>
      </p:sp>
      <p:sp>
        <p:nvSpPr>
          <p:cNvPr id="26" name="Téglalap 25">
            <a:extLst>
              <a:ext uri="{FF2B5EF4-FFF2-40B4-BE49-F238E27FC236}">
                <a16:creationId xmlns:a16="http://schemas.microsoft.com/office/drawing/2014/main" id="{B260BB93-BD0B-4F5C-8EEF-F969B25B23B9}"/>
              </a:ext>
            </a:extLst>
          </p:cNvPr>
          <p:cNvSpPr/>
          <p:nvPr/>
        </p:nvSpPr>
        <p:spPr>
          <a:xfrm>
            <a:off x="3343899" y="1621847"/>
            <a:ext cx="1087498" cy="2606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Derékszögű háromszög 11">
            <a:extLst>
              <a:ext uri="{FF2B5EF4-FFF2-40B4-BE49-F238E27FC236}">
                <a16:creationId xmlns:a16="http://schemas.microsoft.com/office/drawing/2014/main" id="{9553902C-6022-4837-B783-285560B2209A}"/>
              </a:ext>
            </a:extLst>
          </p:cNvPr>
          <p:cNvSpPr/>
          <p:nvPr/>
        </p:nvSpPr>
        <p:spPr>
          <a:xfrm>
            <a:off x="1023730" y="1043610"/>
            <a:ext cx="5072270" cy="507889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Derékszögű háromszög 12">
            <a:extLst>
              <a:ext uri="{FF2B5EF4-FFF2-40B4-BE49-F238E27FC236}">
                <a16:creationId xmlns:a16="http://schemas.microsoft.com/office/drawing/2014/main" id="{73BA1593-7DAF-4303-82D1-C8BC2363518A}"/>
              </a:ext>
            </a:extLst>
          </p:cNvPr>
          <p:cNvSpPr/>
          <p:nvPr/>
        </p:nvSpPr>
        <p:spPr>
          <a:xfrm>
            <a:off x="1560443" y="2226365"/>
            <a:ext cx="3250096" cy="34190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Derékszögű háromszög 13">
            <a:extLst>
              <a:ext uri="{FF2B5EF4-FFF2-40B4-BE49-F238E27FC236}">
                <a16:creationId xmlns:a16="http://schemas.microsoft.com/office/drawing/2014/main" id="{21B84611-A9E5-4531-ABC5-D60088938A47}"/>
              </a:ext>
            </a:extLst>
          </p:cNvPr>
          <p:cNvSpPr/>
          <p:nvPr/>
        </p:nvSpPr>
        <p:spPr>
          <a:xfrm rot="10800000">
            <a:off x="1560441" y="3975651"/>
            <a:ext cx="1610141" cy="166977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Derékszögű háromszög 14">
            <a:extLst>
              <a:ext uri="{FF2B5EF4-FFF2-40B4-BE49-F238E27FC236}">
                <a16:creationId xmlns:a16="http://schemas.microsoft.com/office/drawing/2014/main" id="{285D1D4C-8F7C-4894-9BCA-D973EA9FD740}"/>
              </a:ext>
            </a:extLst>
          </p:cNvPr>
          <p:cNvSpPr/>
          <p:nvPr/>
        </p:nvSpPr>
        <p:spPr>
          <a:xfrm rot="10800000">
            <a:off x="2594112" y="5059017"/>
            <a:ext cx="571499" cy="596346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Egyenes összekötő 27">
            <a:extLst>
              <a:ext uri="{FF2B5EF4-FFF2-40B4-BE49-F238E27FC236}">
                <a16:creationId xmlns:a16="http://schemas.microsoft.com/office/drawing/2014/main" id="{29E8A2FA-1A3F-4A67-B07D-B0F7F68DE693}"/>
              </a:ext>
            </a:extLst>
          </p:cNvPr>
          <p:cNvCxnSpPr>
            <a:cxnSpLocks/>
          </p:cNvCxnSpPr>
          <p:nvPr/>
        </p:nvCxnSpPr>
        <p:spPr>
          <a:xfrm>
            <a:off x="1067620" y="1033669"/>
            <a:ext cx="5008502" cy="515544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olyamatábra: Kézi adatbevitel 43">
            <a:extLst>
              <a:ext uri="{FF2B5EF4-FFF2-40B4-BE49-F238E27FC236}">
                <a16:creationId xmlns:a16="http://schemas.microsoft.com/office/drawing/2014/main" id="{A03DE1EE-8011-4949-86EF-A5100A654F34}"/>
              </a:ext>
            </a:extLst>
          </p:cNvPr>
          <p:cNvSpPr/>
          <p:nvPr/>
        </p:nvSpPr>
        <p:spPr>
          <a:xfrm rot="16200000">
            <a:off x="3431488" y="-2387878"/>
            <a:ext cx="422412" cy="7285385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Folyamatábra: Kézi adatbevitel 44">
            <a:extLst>
              <a:ext uri="{FF2B5EF4-FFF2-40B4-BE49-F238E27FC236}">
                <a16:creationId xmlns:a16="http://schemas.microsoft.com/office/drawing/2014/main" id="{27243FEE-0A54-4CDC-BBA1-589CE2DE367A}"/>
              </a:ext>
            </a:extLst>
          </p:cNvPr>
          <p:cNvSpPr/>
          <p:nvPr/>
        </p:nvSpPr>
        <p:spPr>
          <a:xfrm rot="16200000">
            <a:off x="3431489" y="-2387878"/>
            <a:ext cx="422412" cy="7285385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Folyamatábra: Kézi adatbevitel 45">
            <a:extLst>
              <a:ext uri="{FF2B5EF4-FFF2-40B4-BE49-F238E27FC236}">
                <a16:creationId xmlns:a16="http://schemas.microsoft.com/office/drawing/2014/main" id="{2519BD6E-2631-4855-BACC-FB15793D340B}"/>
              </a:ext>
            </a:extLst>
          </p:cNvPr>
          <p:cNvSpPr/>
          <p:nvPr/>
        </p:nvSpPr>
        <p:spPr>
          <a:xfrm rot="16200000">
            <a:off x="3789704" y="-1498262"/>
            <a:ext cx="422412" cy="6568947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Folyamatábra: Kézi adatbevitel 46">
            <a:extLst>
              <a:ext uri="{FF2B5EF4-FFF2-40B4-BE49-F238E27FC236}">
                <a16:creationId xmlns:a16="http://schemas.microsoft.com/office/drawing/2014/main" id="{F769D05C-D881-4DE4-838B-D8E152ADBB99}"/>
              </a:ext>
            </a:extLst>
          </p:cNvPr>
          <p:cNvSpPr/>
          <p:nvPr/>
        </p:nvSpPr>
        <p:spPr>
          <a:xfrm rot="16200000">
            <a:off x="3942189" y="1099597"/>
            <a:ext cx="1817037" cy="4869352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Folyamatábra: Kézi adatbevitel 47">
            <a:extLst>
              <a:ext uri="{FF2B5EF4-FFF2-40B4-BE49-F238E27FC236}">
                <a16:creationId xmlns:a16="http://schemas.microsoft.com/office/drawing/2014/main" id="{C4715C3F-3B1A-45F5-83D9-A54672861078}"/>
              </a:ext>
            </a:extLst>
          </p:cNvPr>
          <p:cNvSpPr/>
          <p:nvPr/>
        </p:nvSpPr>
        <p:spPr>
          <a:xfrm rot="16200000">
            <a:off x="3876103" y="-878328"/>
            <a:ext cx="422412" cy="6396148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Folyamatábra: Kézi adatbevitel 48">
            <a:extLst>
              <a:ext uri="{FF2B5EF4-FFF2-40B4-BE49-F238E27FC236}">
                <a16:creationId xmlns:a16="http://schemas.microsoft.com/office/drawing/2014/main" id="{A2DDDEE8-2A87-4D55-BF7C-53D862741ABE}"/>
              </a:ext>
            </a:extLst>
          </p:cNvPr>
          <p:cNvSpPr/>
          <p:nvPr/>
        </p:nvSpPr>
        <p:spPr>
          <a:xfrm rot="16200000">
            <a:off x="3789705" y="-1498262"/>
            <a:ext cx="422412" cy="6568947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Folyamatábra: Kézi adatbevitel 49">
            <a:extLst>
              <a:ext uri="{FF2B5EF4-FFF2-40B4-BE49-F238E27FC236}">
                <a16:creationId xmlns:a16="http://schemas.microsoft.com/office/drawing/2014/main" id="{36529296-D38B-44AF-A2A5-A784AD4C47CB}"/>
              </a:ext>
            </a:extLst>
          </p:cNvPr>
          <p:cNvSpPr/>
          <p:nvPr/>
        </p:nvSpPr>
        <p:spPr>
          <a:xfrm rot="16200000">
            <a:off x="3431490" y="-2387878"/>
            <a:ext cx="422412" cy="7285385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Folyamatábra: Kézi adatbevitel 50">
            <a:extLst>
              <a:ext uri="{FF2B5EF4-FFF2-40B4-BE49-F238E27FC236}">
                <a16:creationId xmlns:a16="http://schemas.microsoft.com/office/drawing/2014/main" id="{E09ECC00-D85F-4438-87D6-F81EBB65BE71}"/>
              </a:ext>
            </a:extLst>
          </p:cNvPr>
          <p:cNvSpPr/>
          <p:nvPr/>
        </p:nvSpPr>
        <p:spPr>
          <a:xfrm rot="16200000">
            <a:off x="3876103" y="-878328"/>
            <a:ext cx="422412" cy="6396148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Folyamatábra: Kézi adatbevitel 51">
            <a:extLst>
              <a:ext uri="{FF2B5EF4-FFF2-40B4-BE49-F238E27FC236}">
                <a16:creationId xmlns:a16="http://schemas.microsoft.com/office/drawing/2014/main" id="{B551E315-DC55-4218-AF37-5173C5E3BD1E}"/>
              </a:ext>
            </a:extLst>
          </p:cNvPr>
          <p:cNvSpPr/>
          <p:nvPr/>
        </p:nvSpPr>
        <p:spPr>
          <a:xfrm rot="16200000">
            <a:off x="3942190" y="1099597"/>
            <a:ext cx="1817037" cy="4869352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Folyamatábra: Kézi adatbevitel 52">
            <a:extLst>
              <a:ext uri="{FF2B5EF4-FFF2-40B4-BE49-F238E27FC236}">
                <a16:creationId xmlns:a16="http://schemas.microsoft.com/office/drawing/2014/main" id="{1BBD05ED-4AAB-4523-9129-E489B24156F8}"/>
              </a:ext>
            </a:extLst>
          </p:cNvPr>
          <p:cNvSpPr/>
          <p:nvPr/>
        </p:nvSpPr>
        <p:spPr>
          <a:xfrm rot="16200000">
            <a:off x="3942188" y="1099597"/>
            <a:ext cx="1817037" cy="4869352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Folyamatábra: Kézi adatbevitel 53">
            <a:extLst>
              <a:ext uri="{FF2B5EF4-FFF2-40B4-BE49-F238E27FC236}">
                <a16:creationId xmlns:a16="http://schemas.microsoft.com/office/drawing/2014/main" id="{0AE2F47D-7BCC-48A2-8F77-17920126D3B6}"/>
              </a:ext>
            </a:extLst>
          </p:cNvPr>
          <p:cNvSpPr/>
          <p:nvPr/>
        </p:nvSpPr>
        <p:spPr>
          <a:xfrm rot="16200000">
            <a:off x="3876102" y="-878328"/>
            <a:ext cx="422412" cy="6396148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Folyamatábra: Kézi adatbevitel 54">
            <a:extLst>
              <a:ext uri="{FF2B5EF4-FFF2-40B4-BE49-F238E27FC236}">
                <a16:creationId xmlns:a16="http://schemas.microsoft.com/office/drawing/2014/main" id="{9E4C6DE8-8F73-4C96-B638-22FEAA99F4C7}"/>
              </a:ext>
            </a:extLst>
          </p:cNvPr>
          <p:cNvSpPr/>
          <p:nvPr/>
        </p:nvSpPr>
        <p:spPr>
          <a:xfrm rot="16200000">
            <a:off x="3789703" y="-1498262"/>
            <a:ext cx="422412" cy="6568947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Folyamatábra: Kézi adatbevitel 55">
            <a:extLst>
              <a:ext uri="{FF2B5EF4-FFF2-40B4-BE49-F238E27FC236}">
                <a16:creationId xmlns:a16="http://schemas.microsoft.com/office/drawing/2014/main" id="{ED04182E-3024-4AB2-88FB-1C043623B2EE}"/>
              </a:ext>
            </a:extLst>
          </p:cNvPr>
          <p:cNvSpPr/>
          <p:nvPr/>
        </p:nvSpPr>
        <p:spPr>
          <a:xfrm rot="16200000">
            <a:off x="3431487" y="-2387878"/>
            <a:ext cx="422412" cy="7285385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BD32DD64-CDFA-4828-8DD6-CA21A3B733F3}"/>
              </a:ext>
            </a:extLst>
          </p:cNvPr>
          <p:cNvSpPr/>
          <p:nvPr/>
        </p:nvSpPr>
        <p:spPr>
          <a:xfrm>
            <a:off x="7381068" y="1043608"/>
            <a:ext cx="2475236" cy="9538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57">
            <a:extLst>
              <a:ext uri="{FF2B5EF4-FFF2-40B4-BE49-F238E27FC236}">
                <a16:creationId xmlns:a16="http://schemas.microsoft.com/office/drawing/2014/main" id="{DFE0A68F-55CE-4708-B4F5-E84E380AAC1A}"/>
              </a:ext>
            </a:extLst>
          </p:cNvPr>
          <p:cNvSpPr/>
          <p:nvPr/>
        </p:nvSpPr>
        <p:spPr>
          <a:xfrm>
            <a:off x="7381068" y="2108539"/>
            <a:ext cx="1504515" cy="23342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églalap 58">
            <a:extLst>
              <a:ext uri="{FF2B5EF4-FFF2-40B4-BE49-F238E27FC236}">
                <a16:creationId xmlns:a16="http://schemas.microsoft.com/office/drawing/2014/main" id="{4A26CD4E-859E-4BA0-9F29-71EA21B5388F}"/>
              </a:ext>
            </a:extLst>
          </p:cNvPr>
          <p:cNvSpPr/>
          <p:nvPr/>
        </p:nvSpPr>
        <p:spPr>
          <a:xfrm>
            <a:off x="9024730" y="2108539"/>
            <a:ext cx="831573" cy="23342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06680509-2EB3-4D66-9899-51753EA75D4A}"/>
              </a:ext>
            </a:extLst>
          </p:cNvPr>
          <p:cNvSpPr txBox="1"/>
          <p:nvPr/>
        </p:nvSpPr>
        <p:spPr>
          <a:xfrm>
            <a:off x="5724942" y="4765497"/>
            <a:ext cx="3872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Inverterre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 vonatkozó követelmények:</a:t>
            </a:r>
          </a:p>
          <a:p>
            <a:pPr algn="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láthatóság és befolyásolhatóság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B497E571-B102-4DEF-B75A-FA7BB0EEBE7F}"/>
              </a:ext>
            </a:extLst>
          </p:cNvPr>
          <p:cNvSpPr txBox="1"/>
          <p:nvPr/>
        </p:nvSpPr>
        <p:spPr>
          <a:xfrm>
            <a:off x="7398845" y="2952499"/>
            <a:ext cx="150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TSO-DSO adatcsere</a:t>
            </a:r>
          </a:p>
        </p:txBody>
      </p:sp>
      <p:sp>
        <p:nvSpPr>
          <p:cNvPr id="63" name="Téglalap 62">
            <a:extLst>
              <a:ext uri="{FF2B5EF4-FFF2-40B4-BE49-F238E27FC236}">
                <a16:creationId xmlns:a16="http://schemas.microsoft.com/office/drawing/2014/main" id="{6D1A49D5-3BAB-4CC2-B5A7-07086A5D1F1F}"/>
              </a:ext>
            </a:extLst>
          </p:cNvPr>
          <p:cNvSpPr/>
          <p:nvPr/>
        </p:nvSpPr>
        <p:spPr>
          <a:xfrm>
            <a:off x="1" y="822121"/>
            <a:ext cx="1087498" cy="2606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Derékszögű háromszög 63">
            <a:extLst>
              <a:ext uri="{FF2B5EF4-FFF2-40B4-BE49-F238E27FC236}">
                <a16:creationId xmlns:a16="http://schemas.microsoft.com/office/drawing/2014/main" id="{DDC98D01-45FB-46D4-B57C-BE3A8B36B0ED}"/>
              </a:ext>
            </a:extLst>
          </p:cNvPr>
          <p:cNvSpPr/>
          <p:nvPr/>
        </p:nvSpPr>
        <p:spPr>
          <a:xfrm>
            <a:off x="1023731" y="1043610"/>
            <a:ext cx="5072270" cy="507889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Derékszögű háromszög 64">
            <a:extLst>
              <a:ext uri="{FF2B5EF4-FFF2-40B4-BE49-F238E27FC236}">
                <a16:creationId xmlns:a16="http://schemas.microsoft.com/office/drawing/2014/main" id="{4012040C-96B7-48E6-B5E6-2AD720159923}"/>
              </a:ext>
            </a:extLst>
          </p:cNvPr>
          <p:cNvSpPr/>
          <p:nvPr/>
        </p:nvSpPr>
        <p:spPr>
          <a:xfrm>
            <a:off x="1560444" y="2226365"/>
            <a:ext cx="3250096" cy="34190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Derékszögű háromszög 65">
            <a:extLst>
              <a:ext uri="{FF2B5EF4-FFF2-40B4-BE49-F238E27FC236}">
                <a16:creationId xmlns:a16="http://schemas.microsoft.com/office/drawing/2014/main" id="{3EDA63FD-DD15-422E-B6C5-74E8A2BA3284}"/>
              </a:ext>
            </a:extLst>
          </p:cNvPr>
          <p:cNvSpPr/>
          <p:nvPr/>
        </p:nvSpPr>
        <p:spPr>
          <a:xfrm rot="10800000">
            <a:off x="1560442" y="3975651"/>
            <a:ext cx="1610141" cy="1669773"/>
          </a:xfrm>
          <a:prstGeom prst="rtTriangl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Derékszögű háromszög 66">
            <a:extLst>
              <a:ext uri="{FF2B5EF4-FFF2-40B4-BE49-F238E27FC236}">
                <a16:creationId xmlns:a16="http://schemas.microsoft.com/office/drawing/2014/main" id="{3E20C54A-485C-4CB5-9C11-7B72B3369877}"/>
              </a:ext>
            </a:extLst>
          </p:cNvPr>
          <p:cNvSpPr/>
          <p:nvPr/>
        </p:nvSpPr>
        <p:spPr>
          <a:xfrm rot="10800000">
            <a:off x="2603414" y="5059017"/>
            <a:ext cx="571499" cy="596346"/>
          </a:xfrm>
          <a:prstGeom prst="rt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8" name="Egyenes összekötő 67">
            <a:extLst>
              <a:ext uri="{FF2B5EF4-FFF2-40B4-BE49-F238E27FC236}">
                <a16:creationId xmlns:a16="http://schemas.microsoft.com/office/drawing/2014/main" id="{B9E5EFFF-1924-4E76-AC0E-37FFF901C05D}"/>
              </a:ext>
            </a:extLst>
          </p:cNvPr>
          <p:cNvCxnSpPr>
            <a:cxnSpLocks/>
          </p:cNvCxnSpPr>
          <p:nvPr/>
        </p:nvCxnSpPr>
        <p:spPr>
          <a:xfrm>
            <a:off x="1067621" y="1033669"/>
            <a:ext cx="5124065" cy="523068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CE545D85-2586-4E39-820E-8DD55FC2AF5F}"/>
              </a:ext>
            </a:extLst>
          </p:cNvPr>
          <p:cNvSpPr txBox="1"/>
          <p:nvPr/>
        </p:nvSpPr>
        <p:spPr>
          <a:xfrm>
            <a:off x="9071183" y="2268420"/>
            <a:ext cx="738664" cy="18775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Okos mérők adatai</a:t>
            </a:r>
          </a:p>
        </p:txBody>
      </p:sp>
      <p:sp>
        <p:nvSpPr>
          <p:cNvPr id="71" name="Szövegdoboz 70">
            <a:extLst>
              <a:ext uri="{FF2B5EF4-FFF2-40B4-BE49-F238E27FC236}">
                <a16:creationId xmlns:a16="http://schemas.microsoft.com/office/drawing/2014/main" id="{8B0FCB63-FFF9-4005-AE30-0699A2B996B8}"/>
              </a:ext>
            </a:extLst>
          </p:cNvPr>
          <p:cNvSpPr txBox="1"/>
          <p:nvPr/>
        </p:nvSpPr>
        <p:spPr>
          <a:xfrm>
            <a:off x="7325137" y="1176526"/>
            <a:ext cx="257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Felbontott menetrendezés</a:t>
            </a:r>
          </a:p>
        </p:txBody>
      </p:sp>
      <p:sp>
        <p:nvSpPr>
          <p:cNvPr id="72" name="Szövegdoboz 71">
            <a:extLst>
              <a:ext uri="{FF2B5EF4-FFF2-40B4-BE49-F238E27FC236}">
                <a16:creationId xmlns:a16="http://schemas.microsoft.com/office/drawing/2014/main" id="{3A42EF82-79F4-44C5-94DA-A2CDCFC9FDD6}"/>
              </a:ext>
            </a:extLst>
          </p:cNvPr>
          <p:cNvSpPr txBox="1"/>
          <p:nvPr/>
        </p:nvSpPr>
        <p:spPr>
          <a:xfrm>
            <a:off x="2365511" y="1051233"/>
            <a:ext cx="453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Termelési (és fogyasztási) terv</a:t>
            </a:r>
          </a:p>
        </p:txBody>
      </p:sp>
      <p:sp>
        <p:nvSpPr>
          <p:cNvPr id="73" name="Szövegdoboz 72">
            <a:extLst>
              <a:ext uri="{FF2B5EF4-FFF2-40B4-BE49-F238E27FC236}">
                <a16:creationId xmlns:a16="http://schemas.microsoft.com/office/drawing/2014/main" id="{A8D94C7F-0035-48CC-AE2C-825A5CC82178}"/>
              </a:ext>
            </a:extLst>
          </p:cNvPr>
          <p:cNvSpPr txBox="1"/>
          <p:nvPr/>
        </p:nvSpPr>
        <p:spPr>
          <a:xfrm>
            <a:off x="2335696" y="1553219"/>
            <a:ext cx="453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Baseline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 – kiegyenlítő szabályozás</a:t>
            </a:r>
          </a:p>
        </p:txBody>
      </p: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0D358A56-7D11-45C9-BE0D-B103F89137CD}"/>
              </a:ext>
            </a:extLst>
          </p:cNvPr>
          <p:cNvSpPr txBox="1"/>
          <p:nvPr/>
        </p:nvSpPr>
        <p:spPr>
          <a:xfrm>
            <a:off x="2356334" y="2132317"/>
            <a:ext cx="453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Referenciapanel</a:t>
            </a:r>
          </a:p>
        </p:txBody>
      </p:sp>
      <p:sp>
        <p:nvSpPr>
          <p:cNvPr id="75" name="Szövegdoboz 74">
            <a:extLst>
              <a:ext uri="{FF2B5EF4-FFF2-40B4-BE49-F238E27FC236}">
                <a16:creationId xmlns:a16="http://schemas.microsoft.com/office/drawing/2014/main" id="{8DABD1F2-3291-48AE-B4FD-0B8C6933C67F}"/>
              </a:ext>
            </a:extLst>
          </p:cNvPr>
          <p:cNvSpPr txBox="1"/>
          <p:nvPr/>
        </p:nvSpPr>
        <p:spPr>
          <a:xfrm>
            <a:off x="3017976" y="3139153"/>
            <a:ext cx="453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Megelőző korlátozás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eljárás és elszámolás</a:t>
            </a:r>
          </a:p>
        </p:txBody>
      </p: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379499EC-EC95-44F7-9052-8F5AB1D23939}"/>
              </a:ext>
            </a:extLst>
          </p:cNvPr>
          <p:cNvSpPr txBox="1"/>
          <p:nvPr/>
        </p:nvSpPr>
        <p:spPr>
          <a:xfrm rot="2817910">
            <a:off x="210967" y="3508993"/>
            <a:ext cx="619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Vegyes csoport</a:t>
            </a:r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6D0429A3-ADA4-47FE-8E51-0F2A8C2EBD4B}"/>
              </a:ext>
            </a:extLst>
          </p:cNvPr>
          <p:cNvSpPr txBox="1"/>
          <p:nvPr/>
        </p:nvSpPr>
        <p:spPr>
          <a:xfrm>
            <a:off x="1600482" y="3255342"/>
            <a:ext cx="141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Éjszakai meddő</a:t>
            </a:r>
          </a:p>
        </p:txBody>
      </p: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96DF376F-6B36-4E6A-8585-B3FE35E0A64F}"/>
              </a:ext>
            </a:extLst>
          </p:cNvPr>
          <p:cNvSpPr txBox="1"/>
          <p:nvPr/>
        </p:nvSpPr>
        <p:spPr>
          <a:xfrm>
            <a:off x="3017976" y="5208979"/>
            <a:ext cx="177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Fogyasztó</a:t>
            </a:r>
          </a:p>
        </p:txBody>
      </p: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38322C6D-9AAF-4534-9DA2-193F7DCBDA1A}"/>
              </a:ext>
            </a:extLst>
          </p:cNvPr>
          <p:cNvSpPr txBox="1"/>
          <p:nvPr/>
        </p:nvSpPr>
        <p:spPr>
          <a:xfrm>
            <a:off x="1245890" y="5215959"/>
            <a:ext cx="1610142" cy="37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Tároló</a:t>
            </a:r>
          </a:p>
        </p:txBody>
      </p: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71867537-334F-4725-B112-0CCADA530FEE}"/>
              </a:ext>
            </a:extLst>
          </p:cNvPr>
          <p:cNvSpPr txBox="1"/>
          <p:nvPr/>
        </p:nvSpPr>
        <p:spPr>
          <a:xfrm>
            <a:off x="1758246" y="4283845"/>
            <a:ext cx="177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SCTE*</a:t>
            </a:r>
          </a:p>
        </p:txBody>
      </p: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22667B9A-3447-4631-ACD2-A07C85FAFE3B}"/>
              </a:ext>
            </a:extLst>
          </p:cNvPr>
          <p:cNvSpPr txBox="1"/>
          <p:nvPr/>
        </p:nvSpPr>
        <p:spPr>
          <a:xfrm>
            <a:off x="2098995" y="4986938"/>
            <a:ext cx="1772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Vissz</a:t>
            </a:r>
            <a:r>
              <a:rPr lang="hu-H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-</a:t>
            </a: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watt</a:t>
            </a: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F671B094-886A-4C7D-B030-9B8869840C07}"/>
              </a:ext>
            </a:extLst>
          </p:cNvPr>
          <p:cNvSpPr txBox="1"/>
          <p:nvPr/>
        </p:nvSpPr>
        <p:spPr>
          <a:xfrm rot="16200000">
            <a:off x="161510" y="4580832"/>
            <a:ext cx="23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Kiegy</a:t>
            </a:r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. szab.</a:t>
            </a:r>
          </a:p>
        </p:txBody>
      </p:sp>
      <p:sp>
        <p:nvSpPr>
          <p:cNvPr id="83" name="Szövegdoboz 82">
            <a:extLst>
              <a:ext uri="{FF2B5EF4-FFF2-40B4-BE49-F238E27FC236}">
                <a16:creationId xmlns:a16="http://schemas.microsoft.com/office/drawing/2014/main" id="{274F7E1C-FD7B-4C5A-B3A6-6F2ABCC15AD9}"/>
              </a:ext>
            </a:extLst>
          </p:cNvPr>
          <p:cNvSpPr txBox="1"/>
          <p:nvPr/>
        </p:nvSpPr>
        <p:spPr>
          <a:xfrm rot="16200000">
            <a:off x="148831" y="2891510"/>
            <a:ext cx="233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Egyéb RSZ</a:t>
            </a:r>
          </a:p>
        </p:txBody>
      </p:sp>
      <p:sp>
        <p:nvSpPr>
          <p:cNvPr id="84" name="Szövegdoboz 83">
            <a:extLst>
              <a:ext uri="{FF2B5EF4-FFF2-40B4-BE49-F238E27FC236}">
                <a16:creationId xmlns:a16="http://schemas.microsoft.com/office/drawing/2014/main" id="{DA531ECA-6D13-44EF-81DB-F40814E31A68}"/>
              </a:ext>
            </a:extLst>
          </p:cNvPr>
          <p:cNvSpPr txBox="1"/>
          <p:nvPr/>
        </p:nvSpPr>
        <p:spPr>
          <a:xfrm>
            <a:off x="915757" y="5726880"/>
            <a:ext cx="453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Követelményrendszer pontosítása</a:t>
            </a:r>
          </a:p>
        </p:txBody>
      </p:sp>
    </p:spTree>
    <p:extLst>
      <p:ext uri="{BB962C8B-B14F-4D97-AF65-F5344CB8AC3E}">
        <p14:creationId xmlns:p14="http://schemas.microsoft.com/office/powerpoint/2010/main" val="151779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29C9B50F-7B79-41D9-9E57-FFA75DCDF54B}"/>
              </a:ext>
            </a:extLst>
          </p:cNvPr>
          <p:cNvSpPr txBox="1"/>
          <p:nvPr/>
        </p:nvSpPr>
        <p:spPr>
          <a:xfrm>
            <a:off x="4439250" y="3293556"/>
            <a:ext cx="5124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00000"/>
              </a:buClr>
              <a:buSzTx/>
              <a:tabLst/>
              <a:defRPr/>
            </a:pPr>
            <a:r>
              <a:rPr kumimoji="0" lang="hu-HU" sz="32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Köszönöm a figyelmet!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AD5A72B-AA9C-407D-A57F-C1D460953036}"/>
              </a:ext>
            </a:extLst>
          </p:cNvPr>
          <p:cNvSpPr txBox="1">
            <a:spLocks/>
          </p:cNvSpPr>
          <p:nvPr/>
        </p:nvSpPr>
        <p:spPr>
          <a:xfrm>
            <a:off x="3863178" y="5880793"/>
            <a:ext cx="10658383" cy="853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49330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3686FDC8-6297-46FB-B2B8-B3EC848BE1BF}"/>
              </a:ext>
            </a:extLst>
          </p:cNvPr>
          <p:cNvSpPr txBox="1"/>
          <p:nvPr/>
        </p:nvSpPr>
        <p:spPr>
          <a:xfrm>
            <a:off x="612396" y="322892"/>
            <a:ext cx="9798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ERPI FÓRUM </a:t>
            </a:r>
            <a:r>
              <a:rPr lang="hu-HU" sz="2000" b="1" dirty="0">
                <a:solidFill>
                  <a:srgbClr val="0260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TARTALOM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8" name="Kép 77">
            <a:extLst>
              <a:ext uri="{FF2B5EF4-FFF2-40B4-BE49-F238E27FC236}">
                <a16:creationId xmlns:a16="http://schemas.microsoft.com/office/drawing/2014/main" id="{5D311037-AE91-4886-A6EB-FEB540C1D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13"/>
          <a:stretch/>
        </p:blipFill>
        <p:spPr>
          <a:xfrm>
            <a:off x="10972800" y="5820017"/>
            <a:ext cx="845398" cy="65449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A7AC0835-167D-4A9D-958B-0391F5AF2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08" y="6394423"/>
            <a:ext cx="140685" cy="14068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FACABD9-886E-4ADC-A790-9F7254FCE49A}"/>
              </a:ext>
            </a:extLst>
          </p:cNvPr>
          <p:cNvSpPr txBox="1"/>
          <p:nvPr/>
        </p:nvSpPr>
        <p:spPr>
          <a:xfrm>
            <a:off x="1905440" y="1460632"/>
            <a:ext cx="9798342" cy="35175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rgbClr val="026086"/>
                </a:solidFill>
                <a:cs typeface="Calibri" panose="020F0502020204030204" pitchFamily="34" charset="0"/>
              </a:rPr>
              <a:t>Elsőbbségi szabályok pontosítása rugalmassági és rendszerszintű szolgáltatások között </a:t>
            </a:r>
          </a:p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rgbClr val="026086"/>
                </a:solidFill>
                <a:cs typeface="Calibri" panose="020F0502020204030204" pitchFamily="34" charset="0"/>
              </a:rPr>
              <a:t>Aggregátorokat érintő fejlesztések			</a:t>
            </a:r>
            <a:r>
              <a:rPr lang="hu-HU" sz="1400" b="1" cap="all" dirty="0">
                <a:solidFill>
                  <a:schemeClr val="bg1">
                    <a:lumMod val="50000"/>
                  </a:schemeClr>
                </a:solidFill>
                <a:cs typeface="Calibri" panose="020F0502020204030204" pitchFamily="34" charset="0"/>
              </a:rPr>
              <a:t> 	</a:t>
            </a:r>
          </a:p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rgbClr val="026086"/>
                </a:solidFill>
                <a:cs typeface="Calibri" panose="020F0502020204030204" pitchFamily="34" charset="0"/>
              </a:rPr>
              <a:t>Kiegyenlítő szabályozást érintő változások		</a:t>
            </a:r>
            <a:endParaRPr lang="hu-HU" sz="1400" b="1" cap="all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rgbClr val="026086"/>
                </a:solidFill>
                <a:cs typeface="Calibri" panose="020F0502020204030204" pitchFamily="34" charset="0"/>
              </a:rPr>
              <a:t>		</a:t>
            </a:r>
            <a:endParaRPr lang="hu-HU" sz="1400" b="1" cap="all" dirty="0">
              <a:solidFill>
                <a:schemeClr val="bg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rgbClr val="026086"/>
                </a:solidFill>
                <a:cs typeface="Calibri" panose="020F0502020204030204" pitchFamily="34" charset="0"/>
              </a:rPr>
              <a:t>				</a:t>
            </a:r>
            <a:endParaRPr lang="hu-HU" dirty="0"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4DB6A424-3AF3-45EB-B19C-8269C10006A5}"/>
              </a:ext>
            </a:extLst>
          </p:cNvPr>
          <p:cNvSpPr/>
          <p:nvPr/>
        </p:nvSpPr>
        <p:spPr>
          <a:xfrm>
            <a:off x="1545440" y="1790699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1D0CC9D2-B0F3-492B-8EB8-2A5169C632C9}"/>
              </a:ext>
            </a:extLst>
          </p:cNvPr>
          <p:cNvSpPr/>
          <p:nvPr/>
        </p:nvSpPr>
        <p:spPr>
          <a:xfrm>
            <a:off x="1545440" y="2505057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06F4E21D-EC50-46EA-80C4-FF592E99D1CB}"/>
              </a:ext>
            </a:extLst>
          </p:cNvPr>
          <p:cNvSpPr/>
          <p:nvPr/>
        </p:nvSpPr>
        <p:spPr>
          <a:xfrm>
            <a:off x="1545440" y="3219415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3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3686FDC8-6297-46FB-B2B8-B3EC848BE1BF}"/>
              </a:ext>
            </a:extLst>
          </p:cNvPr>
          <p:cNvSpPr txBox="1"/>
          <p:nvPr/>
        </p:nvSpPr>
        <p:spPr>
          <a:xfrm>
            <a:off x="612396" y="322892"/>
            <a:ext cx="9798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ERPI FÓRUM </a:t>
            </a:r>
            <a:r>
              <a:rPr lang="hu-HU" sz="2000" b="1" dirty="0">
                <a:solidFill>
                  <a:srgbClr val="0260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TARTALOM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8" name="Kép 77">
            <a:extLst>
              <a:ext uri="{FF2B5EF4-FFF2-40B4-BE49-F238E27FC236}">
                <a16:creationId xmlns:a16="http://schemas.microsoft.com/office/drawing/2014/main" id="{5D311037-AE91-4886-A6EB-FEB540C1D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13"/>
          <a:stretch/>
        </p:blipFill>
        <p:spPr>
          <a:xfrm>
            <a:off x="10972800" y="5820017"/>
            <a:ext cx="845398" cy="65449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A7AC0835-167D-4A9D-958B-0391F5AF2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08" y="6394423"/>
            <a:ext cx="140685" cy="14068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FACABD9-886E-4ADC-A790-9F7254FCE49A}"/>
              </a:ext>
            </a:extLst>
          </p:cNvPr>
          <p:cNvSpPr txBox="1"/>
          <p:nvPr/>
        </p:nvSpPr>
        <p:spPr>
          <a:xfrm>
            <a:off x="1995760" y="1499104"/>
            <a:ext cx="8650800" cy="3440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rgbClr val="026086"/>
                </a:solidFill>
                <a:cs typeface="Calibri" panose="020F0502020204030204" pitchFamily="34" charset="0"/>
              </a:rPr>
              <a:t>Elsőbbségi szabályok pontosítása rugalmassági és rendszerszintű szolgáltatások között </a:t>
            </a:r>
            <a:r>
              <a:rPr lang="hu-HU" sz="1400" b="1" cap="all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aggregátorokat érintő fejlesztések			 	</a:t>
            </a:r>
          </a:p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Kiegyenlítő szabályozást érintő változások				</a:t>
            </a:r>
          </a:p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		</a:t>
            </a:r>
          </a:p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				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FB9359CE-321A-4A99-B0D4-2BB3441A8A57}"/>
              </a:ext>
            </a:extLst>
          </p:cNvPr>
          <p:cNvSpPr/>
          <p:nvPr/>
        </p:nvSpPr>
        <p:spPr>
          <a:xfrm>
            <a:off x="1545440" y="1790699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84C3B3A8-C08F-4A50-AF2F-2CC4F32AAB2D}"/>
              </a:ext>
            </a:extLst>
          </p:cNvPr>
          <p:cNvSpPr/>
          <p:nvPr/>
        </p:nvSpPr>
        <p:spPr>
          <a:xfrm>
            <a:off x="1545440" y="2505057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78417715-3C7E-434A-B965-606168C3977F}"/>
              </a:ext>
            </a:extLst>
          </p:cNvPr>
          <p:cNvSpPr/>
          <p:nvPr/>
        </p:nvSpPr>
        <p:spPr>
          <a:xfrm>
            <a:off x="1545440" y="3219415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685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4A1C739-A077-4377-B6B4-C7FB440F9A67}"/>
              </a:ext>
            </a:extLst>
          </p:cNvPr>
          <p:cNvSpPr txBox="1"/>
          <p:nvPr/>
        </p:nvSpPr>
        <p:spPr>
          <a:xfrm>
            <a:off x="625018" y="342589"/>
            <a:ext cx="985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Century Gothic" panose="020B0502020202020204" pitchFamily="34" charset="0"/>
              </a:rPr>
              <a:t>Elsőbbségi szabályok pontosítása rugalmassági és rendszerszintű szolgáltatások között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835125D-069B-4EDF-9641-F5D2CD478601}"/>
              </a:ext>
            </a:extLst>
          </p:cNvPr>
          <p:cNvSpPr txBox="1"/>
          <p:nvPr/>
        </p:nvSpPr>
        <p:spPr>
          <a:xfrm>
            <a:off x="1647567" y="1077646"/>
            <a:ext cx="103146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600" dirty="0">
              <a:latin typeface="Century Gothic" panose="020B0502020202020204" pitchFamily="34" charset="0"/>
            </a:endParaRPr>
          </a:p>
          <a:p>
            <a:r>
              <a:rPr lang="hu-HU" sz="1600" dirty="0">
                <a:latin typeface="Century Gothic" panose="020B0502020202020204" pitchFamily="34" charset="0"/>
              </a:rPr>
              <a:t>Piaci beszerzésen alapuló DSO rugalmassági és TSO rendszerszintű szolgáltatások: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dirty="0">
                <a:latin typeface="Century Gothic" panose="020B0502020202020204" pitchFamily="34" charset="0"/>
              </a:rPr>
              <a:t>teljesen nyílt, párhuzamos piacok, ahol mindenkor a szolgáltatás nyújtó felelőssége úgy ajánlatot adni, hogy annak elfogadása esetén a tényleges szolgáltatásnyújtás megvalósulhasson (akár párhuzamosan is)! </a:t>
            </a:r>
            <a:r>
              <a:rPr lang="hu-HU" sz="1400" i="1" dirty="0">
                <a:latin typeface="Century Gothic" panose="020B0502020202020204" pitchFamily="34" charset="0"/>
              </a:rPr>
              <a:t>(nincs változás)</a:t>
            </a:r>
            <a:endParaRPr lang="hu-HU" sz="1600" i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>
              <a:latin typeface="Century Gothic" panose="020B0502020202020204" pitchFamily="34" charset="0"/>
            </a:endParaRPr>
          </a:p>
          <a:p>
            <a:r>
              <a:rPr lang="hu-HU" sz="1600" dirty="0">
                <a:latin typeface="Century Gothic" panose="020B0502020202020204" pitchFamily="34" charset="0"/>
              </a:rPr>
              <a:t>DSO-k nem piaci alapú teher-újraelosztása: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dirty="0">
                <a:latin typeface="Century Gothic" panose="020B0502020202020204" pitchFamily="34" charset="0"/>
              </a:rPr>
              <a:t>az elosztóhálózatra csatlakozó rendszerhasználók esetében általánosságban a DSO elsőbbsége érvényesül egyéb igénybevételekkel szemben! </a:t>
            </a:r>
            <a:r>
              <a:rPr lang="hu-HU" sz="1400" i="1" dirty="0">
                <a:latin typeface="Century Gothic" panose="020B0502020202020204" pitchFamily="34" charset="0"/>
              </a:rPr>
              <a:t>(nincs változás)</a:t>
            </a:r>
            <a:endParaRPr lang="hu-HU" sz="1400" dirty="0">
              <a:latin typeface="Century Gothic" panose="020B0502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b="1" dirty="0">
                <a:latin typeface="Century Gothic" panose="020B0502020202020204" pitchFamily="34" charset="0"/>
              </a:rPr>
              <a:t>DE: a kiegyenlítő szabályozási szolgáltatások ellehetetlenülésének megelőzése érdekében, ha a MAVIR valamely napi kapacitásbeszerzési eljárása hiánnyal zárul, akkor nem piaci alapú teher újraelosztást az elfogadott kapacitáspiaci ajánlattal (önállóan vagy csoport részeként) érintetett konvencionális termelőkre már nem lehet elrendelni! </a:t>
            </a:r>
            <a:r>
              <a:rPr lang="hu-HU" sz="1400" i="1" dirty="0">
                <a:latin typeface="Century Gothic" panose="020B0502020202020204" pitchFamily="34" charset="0"/>
              </a:rPr>
              <a:t>(új szabály, speciális esetre)</a:t>
            </a:r>
            <a:endParaRPr lang="hu-HU" sz="1600" dirty="0">
              <a:latin typeface="Century Gothic" panose="020B0502020202020204" pitchFamily="34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E7FC71C-5037-4390-8969-56F9562A9FC3}"/>
              </a:ext>
            </a:extLst>
          </p:cNvPr>
          <p:cNvSpPr/>
          <p:nvPr/>
        </p:nvSpPr>
        <p:spPr>
          <a:xfrm>
            <a:off x="705862" y="1414040"/>
            <a:ext cx="832206" cy="9090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piaci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406B195D-C837-4661-A83A-8CB986A0AABB}"/>
              </a:ext>
            </a:extLst>
          </p:cNvPr>
          <p:cNvSpPr/>
          <p:nvPr/>
        </p:nvSpPr>
        <p:spPr>
          <a:xfrm>
            <a:off x="705862" y="2649715"/>
            <a:ext cx="832206" cy="16833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nem piaci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20316A5-41DE-40F7-9110-4795A4F5A4A7}"/>
              </a:ext>
            </a:extLst>
          </p:cNvPr>
          <p:cNvSpPr/>
          <p:nvPr/>
        </p:nvSpPr>
        <p:spPr>
          <a:xfrm>
            <a:off x="705863" y="5140411"/>
            <a:ext cx="832206" cy="8979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adat-csere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43911E7-7B1A-4247-A355-0D542446CC87}"/>
              </a:ext>
            </a:extLst>
          </p:cNvPr>
          <p:cNvSpPr txBox="1"/>
          <p:nvPr/>
        </p:nvSpPr>
        <p:spPr>
          <a:xfrm>
            <a:off x="1651687" y="4780554"/>
            <a:ext cx="10314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600" dirty="0">
              <a:latin typeface="Century Gothic" panose="020B0502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b="1" dirty="0">
                <a:latin typeface="Century Gothic" panose="020B0502020202020204" pitchFamily="34" charset="0"/>
              </a:rPr>
              <a:t>rendszeres havi adatcsere: </a:t>
            </a:r>
            <a:r>
              <a:rPr lang="hu-HU" sz="1600" dirty="0">
                <a:latin typeface="Century Gothic" panose="020B0502020202020204" pitchFamily="34" charset="0"/>
              </a:rPr>
              <a:t>akkreditációval (önállóan vagy csoport részeként) érintett konvencionális (nem időjárásfüggő) termelőegységek és utasított egységek adatai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1600" b="1" dirty="0">
                <a:latin typeface="Century Gothic" panose="020B0502020202020204" pitchFamily="34" charset="0"/>
              </a:rPr>
              <a:t>eseti napi adatcsere: </a:t>
            </a:r>
            <a:r>
              <a:rPr lang="hu-HU" sz="1600" dirty="0">
                <a:latin typeface="Century Gothic" panose="020B0502020202020204" pitchFamily="34" charset="0"/>
              </a:rPr>
              <a:t>elfogadott ajánlattal rendelkező utasított egységek listája (csak hiánnyal záruló napi beszerzési eljárás esetén)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7BC7579-6868-4C18-AC44-BDD433783E34}"/>
              </a:ext>
            </a:extLst>
          </p:cNvPr>
          <p:cNvSpPr txBox="1"/>
          <p:nvPr/>
        </p:nvSpPr>
        <p:spPr>
          <a:xfrm>
            <a:off x="247135" y="945839"/>
            <a:ext cx="972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entury Gothic" panose="020B0502020202020204" pitchFamily="34" charset="0"/>
              </a:rPr>
              <a:t>Konkurencia kezelés és elsőbbségi elvek piaci és nem piaci igénybevételek esetén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45E29DBA-B68B-4E0D-A5A1-C2B67A8E82CA}"/>
              </a:ext>
            </a:extLst>
          </p:cNvPr>
          <p:cNvSpPr txBox="1"/>
          <p:nvPr/>
        </p:nvSpPr>
        <p:spPr>
          <a:xfrm>
            <a:off x="247135" y="4644628"/>
            <a:ext cx="972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entury Gothic" panose="020B0502020202020204" pitchFamily="34" charset="0"/>
              </a:rPr>
              <a:t>Új, kétlépcsős TSO </a:t>
            </a:r>
            <a:r>
              <a:rPr lang="hu-HU" dirty="0">
                <a:latin typeface="Century Gothic" panose="020B0502020202020204" pitchFamily="34" charset="0"/>
                <a:sym typeface="Wingdings" panose="05000000000000000000" pitchFamily="2" charset="2"/>
              </a:rPr>
              <a:t> DSO adatcsere az új elsőbbségi szabály gyakorlati kezeléséhez</a:t>
            </a:r>
            <a:r>
              <a:rPr lang="hu-HU" dirty="0">
                <a:latin typeface="Century Gothic" panose="020B0502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3275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3686FDC8-6297-46FB-B2B8-B3EC848BE1BF}"/>
              </a:ext>
            </a:extLst>
          </p:cNvPr>
          <p:cNvSpPr txBox="1"/>
          <p:nvPr/>
        </p:nvSpPr>
        <p:spPr>
          <a:xfrm>
            <a:off x="612396" y="322892"/>
            <a:ext cx="9798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ERPI FÓRUM </a:t>
            </a:r>
            <a:r>
              <a:rPr lang="hu-HU" sz="2000" b="1" dirty="0">
                <a:solidFill>
                  <a:srgbClr val="0260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TARTALOM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8" name="Kép 77">
            <a:extLst>
              <a:ext uri="{FF2B5EF4-FFF2-40B4-BE49-F238E27FC236}">
                <a16:creationId xmlns:a16="http://schemas.microsoft.com/office/drawing/2014/main" id="{5D311037-AE91-4886-A6EB-FEB540C1D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13"/>
          <a:stretch/>
        </p:blipFill>
        <p:spPr>
          <a:xfrm>
            <a:off x="10972800" y="5820017"/>
            <a:ext cx="845398" cy="65449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A7AC0835-167D-4A9D-958B-0391F5AF2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08" y="6394423"/>
            <a:ext cx="140685" cy="14068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FACABD9-886E-4ADC-A790-9F7254FCE49A}"/>
              </a:ext>
            </a:extLst>
          </p:cNvPr>
          <p:cNvSpPr txBox="1"/>
          <p:nvPr/>
        </p:nvSpPr>
        <p:spPr>
          <a:xfrm>
            <a:off x="1995760" y="1499104"/>
            <a:ext cx="8650800" cy="3440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Elsőbbségi szabályok pontosítása rugalmassági és rendszerszintű szolgáltatások között </a:t>
            </a:r>
            <a:r>
              <a:rPr lang="hu-HU" sz="1400" b="1" cap="all" dirty="0">
                <a:solidFill>
                  <a:srgbClr val="026086"/>
                </a:solidFill>
                <a:cs typeface="Calibri" panose="020F0502020204030204" pitchFamily="34" charset="0"/>
              </a:rPr>
              <a:t>aggregátorokat érintő fejlesztések</a:t>
            </a:r>
            <a:r>
              <a:rPr lang="hu-HU" sz="1400" b="1" cap="all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			 	</a:t>
            </a:r>
          </a:p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Kiegyenlítő szabályozást érintő változások				</a:t>
            </a:r>
          </a:p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		</a:t>
            </a:r>
          </a:p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				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FB9359CE-321A-4A99-B0D4-2BB3441A8A57}"/>
              </a:ext>
            </a:extLst>
          </p:cNvPr>
          <p:cNvSpPr/>
          <p:nvPr/>
        </p:nvSpPr>
        <p:spPr>
          <a:xfrm>
            <a:off x="1545440" y="1790699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84C3B3A8-C08F-4A50-AF2F-2CC4F32AAB2D}"/>
              </a:ext>
            </a:extLst>
          </p:cNvPr>
          <p:cNvSpPr/>
          <p:nvPr/>
        </p:nvSpPr>
        <p:spPr>
          <a:xfrm>
            <a:off x="1545440" y="2505057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78417715-3C7E-434A-B965-606168C3977F}"/>
              </a:ext>
            </a:extLst>
          </p:cNvPr>
          <p:cNvSpPr/>
          <p:nvPr/>
        </p:nvSpPr>
        <p:spPr>
          <a:xfrm>
            <a:off x="1545440" y="3219415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556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CFB5108-B287-419F-BEB5-3DAB955A7E7C}"/>
              </a:ext>
            </a:extLst>
          </p:cNvPr>
          <p:cNvSpPr txBox="1"/>
          <p:nvPr/>
        </p:nvSpPr>
        <p:spPr>
          <a:xfrm>
            <a:off x="716436" y="206395"/>
            <a:ext cx="1039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Century Gothic" panose="020B0502020202020204" pitchFamily="34" charset="0"/>
              </a:rPr>
              <a:t>Aggregátorokat érintő fejlesztések</a:t>
            </a:r>
          </a:p>
        </p:txBody>
      </p:sp>
      <p:sp>
        <p:nvSpPr>
          <p:cNvPr id="4" name="Szabadkézi sokszög: alakzat 3">
            <a:extLst>
              <a:ext uri="{FF2B5EF4-FFF2-40B4-BE49-F238E27FC236}">
                <a16:creationId xmlns:a16="http://schemas.microsoft.com/office/drawing/2014/main" id="{DEAD6474-A9B8-47F5-A193-CAE56B3BDEFD}"/>
              </a:ext>
            </a:extLst>
          </p:cNvPr>
          <p:cNvSpPr/>
          <p:nvPr/>
        </p:nvSpPr>
        <p:spPr>
          <a:xfrm>
            <a:off x="479447" y="2644292"/>
            <a:ext cx="11283535" cy="1237770"/>
          </a:xfrm>
          <a:custGeom>
            <a:avLst/>
            <a:gdLst>
              <a:gd name="connsiteX0" fmla="*/ 0 w 10177791"/>
              <a:gd name="connsiteY0" fmla="*/ 733425 h 3029858"/>
              <a:gd name="connsiteX1" fmla="*/ 4819650 w 10177791"/>
              <a:gd name="connsiteY1" fmla="*/ 3028950 h 3029858"/>
              <a:gd name="connsiteX2" fmla="*/ 7124700 w 10177791"/>
              <a:gd name="connsiteY2" fmla="*/ 504825 h 3029858"/>
              <a:gd name="connsiteX3" fmla="*/ 10172700 w 10177791"/>
              <a:gd name="connsiteY3" fmla="*/ 142875 h 3029858"/>
              <a:gd name="connsiteX0" fmla="*/ 0 w 10178135"/>
              <a:gd name="connsiteY0" fmla="*/ 704728 h 2108294"/>
              <a:gd name="connsiteX1" fmla="*/ 3905250 w 10178135"/>
              <a:gd name="connsiteY1" fmla="*/ 2104903 h 2108294"/>
              <a:gd name="connsiteX2" fmla="*/ 7124700 w 10178135"/>
              <a:gd name="connsiteY2" fmla="*/ 476128 h 2108294"/>
              <a:gd name="connsiteX3" fmla="*/ 10172700 w 10178135"/>
              <a:gd name="connsiteY3" fmla="*/ 114178 h 2108294"/>
              <a:gd name="connsiteX0" fmla="*/ 0 w 10178135"/>
              <a:gd name="connsiteY0" fmla="*/ 704728 h 2107266"/>
              <a:gd name="connsiteX1" fmla="*/ 3905250 w 10178135"/>
              <a:gd name="connsiteY1" fmla="*/ 2104903 h 2107266"/>
              <a:gd name="connsiteX2" fmla="*/ 7124700 w 10178135"/>
              <a:gd name="connsiteY2" fmla="*/ 476128 h 2107266"/>
              <a:gd name="connsiteX3" fmla="*/ 10172700 w 10178135"/>
              <a:gd name="connsiteY3" fmla="*/ 114178 h 2107266"/>
              <a:gd name="connsiteX0" fmla="*/ 0 w 9266546"/>
              <a:gd name="connsiteY0" fmla="*/ 290744 h 1693084"/>
              <a:gd name="connsiteX1" fmla="*/ 3905250 w 9266546"/>
              <a:gd name="connsiteY1" fmla="*/ 1690919 h 1693084"/>
              <a:gd name="connsiteX2" fmla="*/ 7124700 w 9266546"/>
              <a:gd name="connsiteY2" fmla="*/ 62144 h 1693084"/>
              <a:gd name="connsiteX3" fmla="*/ 9258300 w 9266546"/>
              <a:gd name="connsiteY3" fmla="*/ 481244 h 1693084"/>
              <a:gd name="connsiteX0" fmla="*/ 0 w 9258300"/>
              <a:gd name="connsiteY0" fmla="*/ 314770 h 1717110"/>
              <a:gd name="connsiteX1" fmla="*/ 3905250 w 9258300"/>
              <a:gd name="connsiteY1" fmla="*/ 1714945 h 1717110"/>
              <a:gd name="connsiteX2" fmla="*/ 7124700 w 9258300"/>
              <a:gd name="connsiteY2" fmla="*/ 86170 h 1717110"/>
              <a:gd name="connsiteX3" fmla="*/ 9258300 w 9258300"/>
              <a:gd name="connsiteY3" fmla="*/ 505270 h 1717110"/>
              <a:gd name="connsiteX0" fmla="*/ 0 w 9258300"/>
              <a:gd name="connsiteY0" fmla="*/ 376819 h 1782523"/>
              <a:gd name="connsiteX1" fmla="*/ 3905250 w 9258300"/>
              <a:gd name="connsiteY1" fmla="*/ 1776994 h 1782523"/>
              <a:gd name="connsiteX2" fmla="*/ 6708597 w 9258300"/>
              <a:gd name="connsiteY2" fmla="*/ 73020 h 1782523"/>
              <a:gd name="connsiteX3" fmla="*/ 9258300 w 9258300"/>
              <a:gd name="connsiteY3" fmla="*/ 567319 h 1782523"/>
              <a:gd name="connsiteX0" fmla="*/ 0 w 9258300"/>
              <a:gd name="connsiteY0" fmla="*/ 352925 h 1429098"/>
              <a:gd name="connsiteX1" fmla="*/ 3556260 w 9258300"/>
              <a:gd name="connsiteY1" fmla="*/ 1407188 h 1429098"/>
              <a:gd name="connsiteX2" fmla="*/ 6708597 w 9258300"/>
              <a:gd name="connsiteY2" fmla="*/ 49126 h 1429098"/>
              <a:gd name="connsiteX3" fmla="*/ 9258300 w 9258300"/>
              <a:gd name="connsiteY3" fmla="*/ 543425 h 1429098"/>
              <a:gd name="connsiteX0" fmla="*/ 0 w 9258300"/>
              <a:gd name="connsiteY0" fmla="*/ 352925 h 1408902"/>
              <a:gd name="connsiteX1" fmla="*/ 3556260 w 9258300"/>
              <a:gd name="connsiteY1" fmla="*/ 1407188 h 1408902"/>
              <a:gd name="connsiteX2" fmla="*/ 6708597 w 9258300"/>
              <a:gd name="connsiteY2" fmla="*/ 49126 h 1408902"/>
              <a:gd name="connsiteX3" fmla="*/ 9258300 w 9258300"/>
              <a:gd name="connsiteY3" fmla="*/ 543425 h 1408902"/>
              <a:gd name="connsiteX0" fmla="*/ 0 w 12635771"/>
              <a:gd name="connsiteY0" fmla="*/ 0 h 1538118"/>
              <a:gd name="connsiteX1" fmla="*/ 6933731 w 12635771"/>
              <a:gd name="connsiteY1" fmla="*/ 1537588 h 1538118"/>
              <a:gd name="connsiteX2" fmla="*/ 10086068 w 12635771"/>
              <a:gd name="connsiteY2" fmla="*/ 179526 h 1538118"/>
              <a:gd name="connsiteX3" fmla="*/ 12635771 w 12635771"/>
              <a:gd name="connsiteY3" fmla="*/ 673825 h 1538118"/>
              <a:gd name="connsiteX0" fmla="*/ 0 w 13333292"/>
              <a:gd name="connsiteY0" fmla="*/ 0 h 1652082"/>
              <a:gd name="connsiteX1" fmla="*/ 7631252 w 13333292"/>
              <a:gd name="connsiteY1" fmla="*/ 1650706 h 1652082"/>
              <a:gd name="connsiteX2" fmla="*/ 10783589 w 13333292"/>
              <a:gd name="connsiteY2" fmla="*/ 292644 h 1652082"/>
              <a:gd name="connsiteX3" fmla="*/ 13333292 w 13333292"/>
              <a:gd name="connsiteY3" fmla="*/ 786943 h 1652082"/>
              <a:gd name="connsiteX0" fmla="*/ 0 w 13030421"/>
              <a:gd name="connsiteY0" fmla="*/ 239806 h 1414011"/>
              <a:gd name="connsiteX1" fmla="*/ 7328381 w 13030421"/>
              <a:gd name="connsiteY1" fmla="*/ 1407187 h 1414011"/>
              <a:gd name="connsiteX2" fmla="*/ 10480718 w 13030421"/>
              <a:gd name="connsiteY2" fmla="*/ 49125 h 1414011"/>
              <a:gd name="connsiteX3" fmla="*/ 13030421 w 13030421"/>
              <a:gd name="connsiteY3" fmla="*/ 543424 h 1414011"/>
              <a:gd name="connsiteX0" fmla="*/ 0 w 13250692"/>
              <a:gd name="connsiteY0" fmla="*/ 0 h 2016978"/>
              <a:gd name="connsiteX1" fmla="*/ 7548652 w 13250692"/>
              <a:gd name="connsiteY1" fmla="*/ 2010631 h 2016978"/>
              <a:gd name="connsiteX2" fmla="*/ 10700989 w 13250692"/>
              <a:gd name="connsiteY2" fmla="*/ 652569 h 2016978"/>
              <a:gd name="connsiteX3" fmla="*/ 13250692 w 13250692"/>
              <a:gd name="connsiteY3" fmla="*/ 1146868 h 2016978"/>
              <a:gd name="connsiteX0" fmla="*/ 0 w 13250692"/>
              <a:gd name="connsiteY0" fmla="*/ 0 h 1802182"/>
              <a:gd name="connsiteX1" fmla="*/ 5804850 w 13250692"/>
              <a:gd name="connsiteY1" fmla="*/ 1794677 h 1802182"/>
              <a:gd name="connsiteX2" fmla="*/ 10700989 w 13250692"/>
              <a:gd name="connsiteY2" fmla="*/ 652569 h 1802182"/>
              <a:gd name="connsiteX3" fmla="*/ 13250692 w 13250692"/>
              <a:gd name="connsiteY3" fmla="*/ 1146868 h 1802182"/>
              <a:gd name="connsiteX0" fmla="*/ 0 w 13250692"/>
              <a:gd name="connsiteY0" fmla="*/ 0 h 1710266"/>
              <a:gd name="connsiteX1" fmla="*/ 5456090 w 13250692"/>
              <a:gd name="connsiteY1" fmla="*/ 1702126 h 1710266"/>
              <a:gd name="connsiteX2" fmla="*/ 10700989 w 13250692"/>
              <a:gd name="connsiteY2" fmla="*/ 652569 h 1710266"/>
              <a:gd name="connsiteX3" fmla="*/ 13250692 w 13250692"/>
              <a:gd name="connsiteY3" fmla="*/ 1146868 h 1710266"/>
              <a:gd name="connsiteX0" fmla="*/ 0 w 13250692"/>
              <a:gd name="connsiteY0" fmla="*/ 0 h 1628662"/>
              <a:gd name="connsiteX1" fmla="*/ 4942128 w 13250692"/>
              <a:gd name="connsiteY1" fmla="*/ 1619858 h 1628662"/>
              <a:gd name="connsiteX2" fmla="*/ 10700989 w 13250692"/>
              <a:gd name="connsiteY2" fmla="*/ 652569 h 1628662"/>
              <a:gd name="connsiteX3" fmla="*/ 13250692 w 13250692"/>
              <a:gd name="connsiteY3" fmla="*/ 1146868 h 16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0692" h="1628662">
                <a:moveTo>
                  <a:pt x="0" y="0"/>
                </a:moveTo>
                <a:cubicBezTo>
                  <a:pt x="1816100" y="1166812"/>
                  <a:pt x="3158630" y="1511097"/>
                  <a:pt x="4942128" y="1619858"/>
                </a:cubicBezTo>
                <a:cubicBezTo>
                  <a:pt x="6725626" y="1728619"/>
                  <a:pt x="9750649" y="796529"/>
                  <a:pt x="10700989" y="652569"/>
                </a:cubicBezTo>
                <a:cubicBezTo>
                  <a:pt x="11651329" y="508609"/>
                  <a:pt x="12729992" y="683318"/>
                  <a:pt x="13250692" y="1146868"/>
                </a:cubicBezTo>
              </a:path>
            </a:pathLst>
          </a:custGeom>
          <a:noFill/>
          <a:ln w="444500" cap="sq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prstDash val="sysDot"/>
            <a:round/>
            <a:headEnd w="sm" len="sm"/>
            <a:tailEnd type="triangle" w="sm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Felirat: vonal kerettel és kiemelősávval 4">
            <a:extLst>
              <a:ext uri="{FF2B5EF4-FFF2-40B4-BE49-F238E27FC236}">
                <a16:creationId xmlns:a16="http://schemas.microsoft.com/office/drawing/2014/main" id="{7FD60C06-F2C8-407E-8D20-452B9D662872}"/>
              </a:ext>
            </a:extLst>
          </p:cNvPr>
          <p:cNvSpPr/>
          <p:nvPr/>
        </p:nvSpPr>
        <p:spPr>
          <a:xfrm>
            <a:off x="6424882" y="794212"/>
            <a:ext cx="2224953" cy="1247288"/>
          </a:xfrm>
          <a:prstGeom prst="accentBorderCallout1">
            <a:avLst>
              <a:gd name="adj1" fmla="val 17638"/>
              <a:gd name="adj2" fmla="val -3844"/>
              <a:gd name="adj3" fmla="val 6732"/>
              <a:gd name="adj4" fmla="val -3863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BABABA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hu-HU" sz="1200" kern="0" dirty="0">
                <a:latin typeface="Century Gothic" panose="020F0302020204030204"/>
              </a:rPr>
              <a:t>Termelő és fogyasztó alegységek közös aggregátor alá engedése</a:t>
            </a:r>
          </a:p>
        </p:txBody>
      </p:sp>
      <p:sp>
        <p:nvSpPr>
          <p:cNvPr id="6" name="Lekerekített téglalap 88">
            <a:extLst>
              <a:ext uri="{FF2B5EF4-FFF2-40B4-BE49-F238E27FC236}">
                <a16:creationId xmlns:a16="http://schemas.microsoft.com/office/drawing/2014/main" id="{8A9DF4DB-C54B-4256-9391-B0C6BC1596D1}"/>
              </a:ext>
            </a:extLst>
          </p:cNvPr>
          <p:cNvSpPr>
            <a:spLocks noChangeAspect="1"/>
          </p:cNvSpPr>
          <p:nvPr/>
        </p:nvSpPr>
        <p:spPr>
          <a:xfrm flipH="1">
            <a:off x="6327352" y="2073323"/>
            <a:ext cx="2459641" cy="632730"/>
          </a:xfrm>
          <a:prstGeom prst="round2Diag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Vegyes csoport</a:t>
            </a:r>
          </a:p>
        </p:txBody>
      </p:sp>
      <p:sp>
        <p:nvSpPr>
          <p:cNvPr id="7" name="Felirat: vonal kerettel és kiemelősávval 6">
            <a:extLst>
              <a:ext uri="{FF2B5EF4-FFF2-40B4-BE49-F238E27FC236}">
                <a16:creationId xmlns:a16="http://schemas.microsoft.com/office/drawing/2014/main" id="{9BC34403-D0EE-484F-821A-2528D0E8A674}"/>
              </a:ext>
            </a:extLst>
          </p:cNvPr>
          <p:cNvSpPr/>
          <p:nvPr/>
        </p:nvSpPr>
        <p:spPr>
          <a:xfrm>
            <a:off x="1610945" y="5054320"/>
            <a:ext cx="2137549" cy="1281843"/>
          </a:xfrm>
          <a:prstGeom prst="accentBorderCallout1">
            <a:avLst>
              <a:gd name="adj1" fmla="val 17638"/>
              <a:gd name="adj2" fmla="val -3844"/>
              <a:gd name="adj3" fmla="val -17173"/>
              <a:gd name="adj4" fmla="val -3908"/>
            </a:avLst>
          </a:prstGeom>
          <a:solidFill>
            <a:sysClr val="window" lastClr="FFFFFF">
              <a:lumMod val="95000"/>
              <a:alpha val="75000"/>
            </a:sysClr>
          </a:solidFill>
          <a:ln w="12700" cap="flat" cmpd="sng" algn="ctr">
            <a:solidFill>
              <a:srgbClr val="BABABA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hu-HU" sz="1200" kern="0" dirty="0">
                <a:latin typeface="Century Gothic" panose="020F0302020204030204"/>
              </a:rPr>
              <a:t>Szabad mozgás az egyes mérlegkörök tagjainak a kiegyenlítő szabályozást célzó aggregátorok között</a:t>
            </a:r>
          </a:p>
        </p:txBody>
      </p:sp>
      <p:sp>
        <p:nvSpPr>
          <p:cNvPr id="8" name="Lekerekített téglalap 88">
            <a:extLst>
              <a:ext uri="{FF2B5EF4-FFF2-40B4-BE49-F238E27FC236}">
                <a16:creationId xmlns:a16="http://schemas.microsoft.com/office/drawing/2014/main" id="{67A7869D-42D2-4126-ABBB-B144613FD3A5}"/>
              </a:ext>
            </a:extLst>
          </p:cNvPr>
          <p:cNvSpPr>
            <a:spLocks noChangeAspect="1"/>
          </p:cNvSpPr>
          <p:nvPr/>
        </p:nvSpPr>
        <p:spPr>
          <a:xfrm flipH="1">
            <a:off x="1300283" y="4342606"/>
            <a:ext cx="2459641" cy="632730"/>
          </a:xfrm>
          <a:prstGeom prst="round2Diag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Mérlegkörfüggetlenség bevezetése</a:t>
            </a:r>
            <a:endParaRPr lang="hu-HU" sz="1400" b="1" dirty="0"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10" name="Összekötő: szögletes 9">
            <a:extLst>
              <a:ext uri="{FF2B5EF4-FFF2-40B4-BE49-F238E27FC236}">
                <a16:creationId xmlns:a16="http://schemas.microsoft.com/office/drawing/2014/main" id="{238FB435-18DE-4678-A304-B40AD204A7DA}"/>
              </a:ext>
            </a:extLst>
          </p:cNvPr>
          <p:cNvCxnSpPr>
            <a:cxnSpLocks/>
            <a:stCxn id="8" idx="0"/>
            <a:endCxn id="11" idx="4"/>
          </p:cNvCxnSpPr>
          <p:nvPr/>
        </p:nvCxnSpPr>
        <p:spPr>
          <a:xfrm rot="10800000" flipH="1">
            <a:off x="1300283" y="3253215"/>
            <a:ext cx="128458" cy="1405757"/>
          </a:xfrm>
          <a:prstGeom prst="bentConnector4">
            <a:avLst>
              <a:gd name="adj1" fmla="val -177957"/>
              <a:gd name="adj2" fmla="val 61252"/>
            </a:avLst>
          </a:prstGeom>
          <a:ln>
            <a:solidFill>
              <a:srgbClr val="BABAB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ör: üres 10">
            <a:extLst>
              <a:ext uri="{FF2B5EF4-FFF2-40B4-BE49-F238E27FC236}">
                <a16:creationId xmlns:a16="http://schemas.microsoft.com/office/drawing/2014/main" id="{FD79E9BA-D56E-428A-A9BC-C07951247532}"/>
              </a:ext>
            </a:extLst>
          </p:cNvPr>
          <p:cNvSpPr/>
          <p:nvPr/>
        </p:nvSpPr>
        <p:spPr>
          <a:xfrm>
            <a:off x="1338741" y="3073214"/>
            <a:ext cx="180000" cy="180000"/>
          </a:xfrm>
          <a:prstGeom prst="donu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Kör: üres 11">
            <a:extLst>
              <a:ext uri="{FF2B5EF4-FFF2-40B4-BE49-F238E27FC236}">
                <a16:creationId xmlns:a16="http://schemas.microsoft.com/office/drawing/2014/main" id="{04E53583-CFE3-46F9-B8E3-98AB5B316758}"/>
              </a:ext>
            </a:extLst>
          </p:cNvPr>
          <p:cNvSpPr/>
          <p:nvPr/>
        </p:nvSpPr>
        <p:spPr>
          <a:xfrm>
            <a:off x="5715581" y="3772429"/>
            <a:ext cx="180000" cy="180000"/>
          </a:xfrm>
          <a:prstGeom prst="donu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3" name="Összekötő: szögletes 12">
            <a:extLst>
              <a:ext uri="{FF2B5EF4-FFF2-40B4-BE49-F238E27FC236}">
                <a16:creationId xmlns:a16="http://schemas.microsoft.com/office/drawing/2014/main" id="{6C18B075-0986-4AD5-9051-85EE85D5AE3C}"/>
              </a:ext>
            </a:extLst>
          </p:cNvPr>
          <p:cNvCxnSpPr>
            <a:stCxn id="6" idx="0"/>
            <a:endCxn id="12" idx="0"/>
          </p:cNvCxnSpPr>
          <p:nvPr/>
        </p:nvCxnSpPr>
        <p:spPr>
          <a:xfrm rot="10800000" flipV="1">
            <a:off x="5805582" y="2389687"/>
            <a:ext cx="521771" cy="1382741"/>
          </a:xfrm>
          <a:prstGeom prst="bentConnector2">
            <a:avLst/>
          </a:prstGeom>
          <a:ln>
            <a:solidFill>
              <a:srgbClr val="BABAB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elirat: vonal kerettel és kiemelősávval 15">
            <a:extLst>
              <a:ext uri="{FF2B5EF4-FFF2-40B4-BE49-F238E27FC236}">
                <a16:creationId xmlns:a16="http://schemas.microsoft.com/office/drawing/2014/main" id="{09E44D0C-0107-4A39-8CA8-3FCEA3236C0F}"/>
              </a:ext>
            </a:extLst>
          </p:cNvPr>
          <p:cNvSpPr/>
          <p:nvPr/>
        </p:nvSpPr>
        <p:spPr>
          <a:xfrm>
            <a:off x="1927720" y="787000"/>
            <a:ext cx="2224953" cy="1247288"/>
          </a:xfrm>
          <a:prstGeom prst="accentBorderCallout1">
            <a:avLst>
              <a:gd name="adj1" fmla="val 17638"/>
              <a:gd name="adj2" fmla="val -3844"/>
              <a:gd name="adj3" fmla="val 6732"/>
              <a:gd name="adj4" fmla="val -3863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BABABA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1080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hu-HU" sz="1200" kern="0" dirty="0">
                <a:latin typeface="Century Gothic" panose="020F0302020204030204"/>
              </a:rPr>
              <a:t>A régi szabályozó központokat felváltották az aggregátorok. NÜKSZ-ben szűkebb értelmezés.</a:t>
            </a:r>
          </a:p>
        </p:txBody>
      </p:sp>
      <p:sp>
        <p:nvSpPr>
          <p:cNvPr id="17" name="Lekerekített téglalap 88">
            <a:extLst>
              <a:ext uri="{FF2B5EF4-FFF2-40B4-BE49-F238E27FC236}">
                <a16:creationId xmlns:a16="http://schemas.microsoft.com/office/drawing/2014/main" id="{C9956AE9-C2B5-4067-B4A9-30D0E3E83B20}"/>
              </a:ext>
            </a:extLst>
          </p:cNvPr>
          <p:cNvSpPr>
            <a:spLocks noChangeAspect="1"/>
          </p:cNvSpPr>
          <p:nvPr/>
        </p:nvSpPr>
        <p:spPr>
          <a:xfrm flipH="1">
            <a:off x="1830190" y="2066111"/>
            <a:ext cx="2459641" cy="632730"/>
          </a:xfrm>
          <a:prstGeom prst="round2DiagRect">
            <a:avLst/>
          </a:prstGeom>
          <a:solidFill>
            <a:srgbClr val="0033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Aggregátor bevezetése</a:t>
            </a:r>
            <a:endParaRPr lang="hu-HU" sz="1400" b="1" dirty="0"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8" name="Kör: üres 17">
            <a:extLst>
              <a:ext uri="{FF2B5EF4-FFF2-40B4-BE49-F238E27FC236}">
                <a16:creationId xmlns:a16="http://schemas.microsoft.com/office/drawing/2014/main" id="{33BB890A-2704-4717-AC9B-907E354FF203}"/>
              </a:ext>
            </a:extLst>
          </p:cNvPr>
          <p:cNvSpPr/>
          <p:nvPr/>
        </p:nvSpPr>
        <p:spPr>
          <a:xfrm>
            <a:off x="477576" y="2666132"/>
            <a:ext cx="180000" cy="180000"/>
          </a:xfrm>
          <a:prstGeom prst="donu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19" name="Összekötő: szögletes 18">
            <a:extLst>
              <a:ext uri="{FF2B5EF4-FFF2-40B4-BE49-F238E27FC236}">
                <a16:creationId xmlns:a16="http://schemas.microsoft.com/office/drawing/2014/main" id="{8C8B3B2E-B0B6-4433-BCFC-CB2E08D4D67E}"/>
              </a:ext>
            </a:extLst>
          </p:cNvPr>
          <p:cNvCxnSpPr>
            <a:stCxn id="17" idx="0"/>
            <a:endCxn id="18" idx="0"/>
          </p:cNvCxnSpPr>
          <p:nvPr/>
        </p:nvCxnSpPr>
        <p:spPr>
          <a:xfrm rot="10800000" flipV="1">
            <a:off x="567576" y="2382476"/>
            <a:ext cx="1262614" cy="283656"/>
          </a:xfrm>
          <a:prstGeom prst="bentConnector2">
            <a:avLst/>
          </a:prstGeom>
          <a:ln>
            <a:solidFill>
              <a:srgbClr val="BABAB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kerekített téglalap 88">
            <a:extLst>
              <a:ext uri="{FF2B5EF4-FFF2-40B4-BE49-F238E27FC236}">
                <a16:creationId xmlns:a16="http://schemas.microsoft.com/office/drawing/2014/main" id="{4D6BEDA6-D09F-4B68-BDAB-A218C8889AEC}"/>
              </a:ext>
            </a:extLst>
          </p:cNvPr>
          <p:cNvSpPr>
            <a:spLocks noChangeAspect="1"/>
          </p:cNvSpPr>
          <p:nvPr/>
        </p:nvSpPr>
        <p:spPr>
          <a:xfrm flipH="1">
            <a:off x="7099848" y="3915565"/>
            <a:ext cx="1941162" cy="426720"/>
          </a:xfrm>
          <a:prstGeom prst="round2Diag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mFRR csoport bevezetés</a:t>
            </a:r>
            <a:endParaRPr lang="hu-HU" sz="1050" b="1" dirty="0"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Lekerekített téglalap 88">
            <a:extLst>
              <a:ext uri="{FF2B5EF4-FFF2-40B4-BE49-F238E27FC236}">
                <a16:creationId xmlns:a16="http://schemas.microsoft.com/office/drawing/2014/main" id="{DBFF9D57-EC33-43BC-8347-E81ACA0C373D}"/>
              </a:ext>
            </a:extLst>
          </p:cNvPr>
          <p:cNvSpPr>
            <a:spLocks noChangeAspect="1"/>
          </p:cNvSpPr>
          <p:nvPr/>
        </p:nvSpPr>
        <p:spPr>
          <a:xfrm flipH="1">
            <a:off x="7099848" y="4392062"/>
            <a:ext cx="1941162" cy="426720"/>
          </a:xfrm>
          <a:prstGeom prst="round2Diag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Csoport szintű szabályozás aFRR-en és mFRR-en</a:t>
            </a:r>
          </a:p>
        </p:txBody>
      </p:sp>
      <p:sp>
        <p:nvSpPr>
          <p:cNvPr id="23" name="Lekerekített téglalap 88">
            <a:extLst>
              <a:ext uri="{FF2B5EF4-FFF2-40B4-BE49-F238E27FC236}">
                <a16:creationId xmlns:a16="http://schemas.microsoft.com/office/drawing/2014/main" id="{E35A54C3-5868-4BD1-902C-C0DEDCCC71D5}"/>
              </a:ext>
            </a:extLst>
          </p:cNvPr>
          <p:cNvSpPr>
            <a:spLocks noChangeAspect="1"/>
          </p:cNvSpPr>
          <p:nvPr/>
        </p:nvSpPr>
        <p:spPr>
          <a:xfrm flipH="1">
            <a:off x="7099848" y="4868558"/>
            <a:ext cx="1941162" cy="426720"/>
          </a:xfrm>
          <a:prstGeom prst="round2Diag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KÁT integrálása</a:t>
            </a:r>
          </a:p>
        </p:txBody>
      </p:sp>
      <p:sp>
        <p:nvSpPr>
          <p:cNvPr id="24" name="Kör: üres 23">
            <a:extLst>
              <a:ext uri="{FF2B5EF4-FFF2-40B4-BE49-F238E27FC236}">
                <a16:creationId xmlns:a16="http://schemas.microsoft.com/office/drawing/2014/main" id="{5CD3F817-2F2B-4356-AA3D-D8147044C6C4}"/>
              </a:ext>
            </a:extLst>
          </p:cNvPr>
          <p:cNvSpPr/>
          <p:nvPr/>
        </p:nvSpPr>
        <p:spPr>
          <a:xfrm>
            <a:off x="4780095" y="3824213"/>
            <a:ext cx="180000" cy="180000"/>
          </a:xfrm>
          <a:prstGeom prst="donu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25" name="Összekötő: szögletes 24">
            <a:extLst>
              <a:ext uri="{FF2B5EF4-FFF2-40B4-BE49-F238E27FC236}">
                <a16:creationId xmlns:a16="http://schemas.microsoft.com/office/drawing/2014/main" id="{BEBAE701-428D-42E0-B851-C089D5AB9D9F}"/>
              </a:ext>
            </a:extLst>
          </p:cNvPr>
          <p:cNvCxnSpPr>
            <a:cxnSpLocks/>
            <a:stCxn id="24" idx="4"/>
            <a:endCxn id="20" idx="0"/>
          </p:cNvCxnSpPr>
          <p:nvPr/>
        </p:nvCxnSpPr>
        <p:spPr>
          <a:xfrm rot="16200000" flipH="1">
            <a:off x="5922615" y="2951692"/>
            <a:ext cx="124712" cy="2229753"/>
          </a:xfrm>
          <a:prstGeom prst="bentConnector2">
            <a:avLst/>
          </a:prstGeom>
          <a:ln>
            <a:solidFill>
              <a:srgbClr val="BABAB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Összekötő: szögletes 25">
            <a:extLst>
              <a:ext uri="{FF2B5EF4-FFF2-40B4-BE49-F238E27FC236}">
                <a16:creationId xmlns:a16="http://schemas.microsoft.com/office/drawing/2014/main" id="{0D815E1B-0A07-47B5-8D65-2236CC80004F}"/>
              </a:ext>
            </a:extLst>
          </p:cNvPr>
          <p:cNvCxnSpPr>
            <a:cxnSpLocks/>
            <a:stCxn id="24" idx="4"/>
            <a:endCxn id="21" idx="0"/>
          </p:cNvCxnSpPr>
          <p:nvPr/>
        </p:nvCxnSpPr>
        <p:spPr>
          <a:xfrm rot="16200000" flipH="1">
            <a:off x="5684367" y="3189940"/>
            <a:ext cx="601209" cy="2229753"/>
          </a:xfrm>
          <a:prstGeom prst="bentConnector2">
            <a:avLst/>
          </a:prstGeom>
          <a:ln>
            <a:solidFill>
              <a:srgbClr val="BABAB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Összekötő: szögletes 26">
            <a:extLst>
              <a:ext uri="{FF2B5EF4-FFF2-40B4-BE49-F238E27FC236}">
                <a16:creationId xmlns:a16="http://schemas.microsoft.com/office/drawing/2014/main" id="{3ADE8795-B315-4708-81DB-3E87298AEBD9}"/>
              </a:ext>
            </a:extLst>
          </p:cNvPr>
          <p:cNvCxnSpPr>
            <a:cxnSpLocks/>
            <a:stCxn id="24" idx="4"/>
          </p:cNvCxnSpPr>
          <p:nvPr/>
        </p:nvCxnSpPr>
        <p:spPr>
          <a:xfrm rot="16200000" flipH="1">
            <a:off x="5446118" y="3428189"/>
            <a:ext cx="1077706" cy="2229753"/>
          </a:xfrm>
          <a:prstGeom prst="bentConnector2">
            <a:avLst/>
          </a:prstGeom>
          <a:ln>
            <a:solidFill>
              <a:srgbClr val="BABAB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Összekötő: szögletes 27">
            <a:extLst>
              <a:ext uri="{FF2B5EF4-FFF2-40B4-BE49-F238E27FC236}">
                <a16:creationId xmlns:a16="http://schemas.microsoft.com/office/drawing/2014/main" id="{97B2AC8B-22B8-4373-A86B-CC33BCD641FE}"/>
              </a:ext>
            </a:extLst>
          </p:cNvPr>
          <p:cNvCxnSpPr>
            <a:cxnSpLocks/>
            <a:stCxn id="24" idx="4"/>
            <a:endCxn id="23" idx="0"/>
          </p:cNvCxnSpPr>
          <p:nvPr/>
        </p:nvCxnSpPr>
        <p:spPr>
          <a:xfrm rot="16200000" flipH="1">
            <a:off x="5446119" y="3428188"/>
            <a:ext cx="1077705" cy="2229753"/>
          </a:xfrm>
          <a:prstGeom prst="bentConnector2">
            <a:avLst/>
          </a:prstGeom>
          <a:ln>
            <a:solidFill>
              <a:srgbClr val="BABAB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elirat: vonal kerettel és kiemelősávval 30">
            <a:extLst>
              <a:ext uri="{FF2B5EF4-FFF2-40B4-BE49-F238E27FC236}">
                <a16:creationId xmlns:a16="http://schemas.microsoft.com/office/drawing/2014/main" id="{7559FF66-AA16-48CE-BDDE-F7C9A29E14C6}"/>
              </a:ext>
            </a:extLst>
          </p:cNvPr>
          <p:cNvSpPr/>
          <p:nvPr/>
        </p:nvSpPr>
        <p:spPr>
          <a:xfrm>
            <a:off x="9244940" y="832792"/>
            <a:ext cx="2520000" cy="554841"/>
          </a:xfrm>
          <a:prstGeom prst="accentBorderCallout1">
            <a:avLst>
              <a:gd name="adj1" fmla="val 102111"/>
              <a:gd name="adj2" fmla="val -4006"/>
              <a:gd name="adj3" fmla="val -20679"/>
              <a:gd name="adj4" fmla="val -3995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BABABA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hu-HU" sz="1000" kern="0" dirty="0">
                <a:latin typeface="Century Gothic" panose="020F0302020204030204"/>
              </a:rPr>
              <a:t>Meglévő forrásokban rejlő portfólió hatásból eredő lehetőségek hasznosítása</a:t>
            </a:r>
          </a:p>
        </p:txBody>
      </p:sp>
      <p:sp>
        <p:nvSpPr>
          <p:cNvPr id="35" name="Felirat: vonal kerettel és kiemelősávval 34">
            <a:extLst>
              <a:ext uri="{FF2B5EF4-FFF2-40B4-BE49-F238E27FC236}">
                <a16:creationId xmlns:a16="http://schemas.microsoft.com/office/drawing/2014/main" id="{FF3855A2-F353-4D79-90AB-99933A124908}"/>
              </a:ext>
            </a:extLst>
          </p:cNvPr>
          <p:cNvSpPr/>
          <p:nvPr/>
        </p:nvSpPr>
        <p:spPr>
          <a:xfrm>
            <a:off x="9242982" y="1444768"/>
            <a:ext cx="2520000" cy="204682"/>
          </a:xfrm>
          <a:prstGeom prst="accentBorderCallout1">
            <a:avLst>
              <a:gd name="adj1" fmla="val 102111"/>
              <a:gd name="adj2" fmla="val -4006"/>
              <a:gd name="adj3" fmla="val -6707"/>
              <a:gd name="adj4" fmla="val -3863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BABABA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hu-HU" sz="1000" kern="0" dirty="0">
                <a:latin typeface="Century Gothic" panose="020F0302020204030204"/>
              </a:rPr>
              <a:t>Menetrendezési pontosság javítása</a:t>
            </a:r>
          </a:p>
        </p:txBody>
      </p:sp>
      <p:sp>
        <p:nvSpPr>
          <p:cNvPr id="36" name="Felirat: vonal kerettel és kiemelősávval 35">
            <a:extLst>
              <a:ext uri="{FF2B5EF4-FFF2-40B4-BE49-F238E27FC236}">
                <a16:creationId xmlns:a16="http://schemas.microsoft.com/office/drawing/2014/main" id="{3E4A5B1F-C7F7-4E80-90BE-E982716585C6}"/>
              </a:ext>
            </a:extLst>
          </p:cNvPr>
          <p:cNvSpPr/>
          <p:nvPr/>
        </p:nvSpPr>
        <p:spPr>
          <a:xfrm>
            <a:off x="9242982" y="1700685"/>
            <a:ext cx="2520000" cy="421162"/>
          </a:xfrm>
          <a:prstGeom prst="accentBorderCallout1">
            <a:avLst>
              <a:gd name="adj1" fmla="val 102111"/>
              <a:gd name="adj2" fmla="val -4006"/>
              <a:gd name="adj3" fmla="val -6707"/>
              <a:gd name="adj4" fmla="val -3863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BABABA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hu-HU" sz="1000" kern="0" dirty="0">
                <a:latin typeface="Century Gothic" panose="020F0302020204030204"/>
              </a:rPr>
              <a:t>A kiegyenlítő szabályozásban való részvétel erősítése</a:t>
            </a:r>
          </a:p>
        </p:txBody>
      </p:sp>
      <p:sp>
        <p:nvSpPr>
          <p:cNvPr id="34" name="Felirat: vonal kerettel és kiemelősávval 33">
            <a:extLst>
              <a:ext uri="{FF2B5EF4-FFF2-40B4-BE49-F238E27FC236}">
                <a16:creationId xmlns:a16="http://schemas.microsoft.com/office/drawing/2014/main" id="{2C440B09-51A1-463A-A0E3-B158BA956BB6}"/>
              </a:ext>
            </a:extLst>
          </p:cNvPr>
          <p:cNvSpPr/>
          <p:nvPr/>
        </p:nvSpPr>
        <p:spPr>
          <a:xfrm>
            <a:off x="9242982" y="2171894"/>
            <a:ext cx="2520000" cy="520922"/>
          </a:xfrm>
          <a:prstGeom prst="accentBorderCallout1">
            <a:avLst>
              <a:gd name="adj1" fmla="val 102111"/>
              <a:gd name="adj2" fmla="val -4006"/>
              <a:gd name="adj3" fmla="val -6707"/>
              <a:gd name="adj4" fmla="val -3863"/>
            </a:avLst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BABABA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hu-HU" sz="1000" kern="0" dirty="0">
                <a:latin typeface="Century Gothic" panose="020F0302020204030204"/>
              </a:rPr>
              <a:t>Gyakorlott, tapasztalt partnerek, az akkreditáció és az üzem alatt is hatékonyabb együttműködés</a:t>
            </a:r>
          </a:p>
        </p:txBody>
      </p:sp>
      <p:pic>
        <p:nvPicPr>
          <p:cNvPr id="33" name="Ábra 32" descr="Jelölő">
            <a:extLst>
              <a:ext uri="{FF2B5EF4-FFF2-40B4-BE49-F238E27FC236}">
                <a16:creationId xmlns:a16="http://schemas.microsoft.com/office/drawing/2014/main" id="{3C6FB137-DD06-4C16-903F-539A8B13F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6182" y="2944949"/>
            <a:ext cx="914400" cy="914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0" name="Szövegdoboz 39">
            <a:extLst>
              <a:ext uri="{FF2B5EF4-FFF2-40B4-BE49-F238E27FC236}">
                <a16:creationId xmlns:a16="http://schemas.microsoft.com/office/drawing/2014/main" id="{F5FBE348-3CEB-41A8-8048-EAD6D5A8AC1E}"/>
              </a:ext>
            </a:extLst>
          </p:cNvPr>
          <p:cNvSpPr txBox="1"/>
          <p:nvPr/>
        </p:nvSpPr>
        <p:spPr>
          <a:xfrm>
            <a:off x="4661863" y="2791059"/>
            <a:ext cx="1204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003366"/>
                </a:solidFill>
                <a:latin typeface="Century Gothic" panose="020B0502020202020204" pitchFamily="34" charset="0"/>
              </a:rPr>
              <a:t>Itt vagyunk!</a:t>
            </a:r>
          </a:p>
        </p:txBody>
      </p:sp>
      <p:sp>
        <p:nvSpPr>
          <p:cNvPr id="41" name="Nyíl: ötszög 40">
            <a:extLst>
              <a:ext uri="{FF2B5EF4-FFF2-40B4-BE49-F238E27FC236}">
                <a16:creationId xmlns:a16="http://schemas.microsoft.com/office/drawing/2014/main" id="{0DC018B3-49E9-4861-B77A-340FB94211DC}"/>
              </a:ext>
            </a:extLst>
          </p:cNvPr>
          <p:cNvSpPr/>
          <p:nvPr/>
        </p:nvSpPr>
        <p:spPr>
          <a:xfrm>
            <a:off x="9595800" y="4747218"/>
            <a:ext cx="2520000" cy="908002"/>
          </a:xfrm>
          <a:prstGeom prst="homePlate">
            <a:avLst/>
          </a:prstGeom>
          <a:solidFill>
            <a:srgbClr val="003366"/>
          </a:solidFill>
          <a:ln w="444500" cap="sq">
            <a:noFill/>
            <a:prstDash val="sysDot"/>
            <a:round/>
            <a:headEnd w="sm" len="sm"/>
            <a:tailEnd type="triangle" w="sm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Century Gothic" panose="020B0502020202020204" pitchFamily="34" charset="0"/>
              </a:rPr>
              <a:t>További fejlesztési lehetőségek</a:t>
            </a:r>
          </a:p>
        </p:txBody>
      </p:sp>
      <p:sp>
        <p:nvSpPr>
          <p:cNvPr id="42" name="Lekerekített téglalap 88">
            <a:extLst>
              <a:ext uri="{FF2B5EF4-FFF2-40B4-BE49-F238E27FC236}">
                <a16:creationId xmlns:a16="http://schemas.microsoft.com/office/drawing/2014/main" id="{DB6BE958-FE7E-4250-84AB-48DFF2808837}"/>
              </a:ext>
            </a:extLst>
          </p:cNvPr>
          <p:cNvSpPr>
            <a:spLocks noChangeAspect="1"/>
          </p:cNvSpPr>
          <p:nvPr/>
        </p:nvSpPr>
        <p:spPr>
          <a:xfrm flipH="1">
            <a:off x="7099848" y="5345053"/>
            <a:ext cx="1941162" cy="426720"/>
          </a:xfrm>
          <a:prstGeom prst="round2Diag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5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Almérőn keresztüli csatlakozás </a:t>
            </a:r>
          </a:p>
        </p:txBody>
      </p:sp>
      <p:cxnSp>
        <p:nvCxnSpPr>
          <p:cNvPr id="48" name="Összekötő: szögletes 47">
            <a:extLst>
              <a:ext uri="{FF2B5EF4-FFF2-40B4-BE49-F238E27FC236}">
                <a16:creationId xmlns:a16="http://schemas.microsoft.com/office/drawing/2014/main" id="{97DBADD4-E6FE-4C18-BA6D-25C99FDF165A}"/>
              </a:ext>
            </a:extLst>
          </p:cNvPr>
          <p:cNvCxnSpPr>
            <a:cxnSpLocks/>
            <a:stCxn id="24" idx="4"/>
            <a:endCxn id="42" idx="0"/>
          </p:cNvCxnSpPr>
          <p:nvPr/>
        </p:nvCxnSpPr>
        <p:spPr>
          <a:xfrm rot="16200000" flipH="1">
            <a:off x="5207871" y="3666436"/>
            <a:ext cx="1554200" cy="2229753"/>
          </a:xfrm>
          <a:prstGeom prst="bentConnector2">
            <a:avLst/>
          </a:prstGeom>
          <a:ln>
            <a:solidFill>
              <a:srgbClr val="BABABA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0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2AA2041B-DDEA-40FC-8868-BD43C0328344}"/>
              </a:ext>
            </a:extLst>
          </p:cNvPr>
          <p:cNvSpPr txBox="1"/>
          <p:nvPr/>
        </p:nvSpPr>
        <p:spPr>
          <a:xfrm>
            <a:off x="716436" y="206395"/>
            <a:ext cx="1039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Century Gothic" panose="020B0502020202020204" pitchFamily="34" charset="0"/>
              </a:rPr>
              <a:t>Aggregátorok fejlesztési lehetőségei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8F957C8-6D8B-4EE8-8956-FAA6FE6F4511}"/>
              </a:ext>
            </a:extLst>
          </p:cNvPr>
          <p:cNvSpPr txBox="1"/>
          <p:nvPr/>
        </p:nvSpPr>
        <p:spPr>
          <a:xfrm>
            <a:off x="716437" y="914700"/>
            <a:ext cx="1008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latin typeface="Century Gothic" panose="020B0502020202020204" pitchFamily="34" charset="0"/>
              </a:rPr>
              <a:t>Aggregátorok kulcsszerepben: a 0,2-5 MW közötti egységeknek aggregátor alá kell bemenniük</a:t>
            </a:r>
          </a:p>
        </p:txBody>
      </p:sp>
      <p:graphicFrame>
        <p:nvGraphicFramePr>
          <p:cNvPr id="10" name="Táblázat 9">
            <a:extLst>
              <a:ext uri="{FF2B5EF4-FFF2-40B4-BE49-F238E27FC236}">
                <a16:creationId xmlns:a16="http://schemas.microsoft.com/office/drawing/2014/main" id="{25AD8BBF-6E55-415F-AC5C-A75093154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697847"/>
              </p:ext>
            </p:extLst>
          </p:nvPr>
        </p:nvGraphicFramePr>
        <p:xfrm>
          <a:off x="716435" y="1751887"/>
          <a:ext cx="10397765" cy="3467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3824">
                  <a:extLst>
                    <a:ext uri="{9D8B030D-6E8A-4147-A177-3AD203B41FA5}">
                      <a16:colId xmlns:a16="http://schemas.microsoft.com/office/drawing/2014/main" val="713740010"/>
                    </a:ext>
                  </a:extLst>
                </a:gridCol>
                <a:gridCol w="5273941">
                  <a:extLst>
                    <a:ext uri="{9D8B030D-6E8A-4147-A177-3AD203B41FA5}">
                      <a16:colId xmlns:a16="http://schemas.microsoft.com/office/drawing/2014/main" val="2654352733"/>
                    </a:ext>
                  </a:extLst>
                </a:gridCol>
              </a:tblGrid>
              <a:tr h="282166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Fejlesztési irányok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Megjegyzés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488181"/>
                  </a:ext>
                </a:extLst>
              </a:tr>
              <a:tr h="415780"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Több mérlegkörben érintett aggregátor </a:t>
                      </a:r>
                    </a:p>
                  </a:txBody>
                  <a:tcPr anchor="ctr"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aFRR, mFRR átmeneti megoldás kész, cél a </a:t>
                      </a:r>
                      <a:r>
                        <a:rPr lang="hu-HU" sz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deregulated</a:t>
                      </a:r>
                      <a:r>
                        <a:rPr lang="hu-H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modellben</a:t>
                      </a:r>
                    </a:p>
                  </a:txBody>
                  <a:tcPr anchor="ctr"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05652"/>
                  </a:ext>
                </a:extLst>
              </a:tr>
              <a:tr h="415780"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BRP hatáskör átruházása a mérlegkör független aggregátorra a szabályozásba való bevonás idejére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Nem cél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642098"/>
                  </a:ext>
                </a:extLst>
              </a:tr>
              <a:tr h="415780"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Vegyes aggregátor utasított egység termelő és fogyasztó alegységekkel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Implementáció alatt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502173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FCR aggregátor bevezetése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Céldátum még megállapítás alatt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517539"/>
                  </a:ext>
                </a:extLst>
              </a:tr>
              <a:tr h="718944"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Sávos árazás a portfólió költségek pontosabb leképezésére az ajánlatadás során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Céldátum még megállapítás alatt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405301"/>
                  </a:ext>
                </a:extLst>
              </a:tr>
              <a:tr h="718944"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aFRR és mFRR piacokon való egyidejű részvétel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Balancing platformokhoz való csatlakozással egyidejűleg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68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2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övegdoboz 13">
            <a:extLst>
              <a:ext uri="{FF2B5EF4-FFF2-40B4-BE49-F238E27FC236}">
                <a16:creationId xmlns:a16="http://schemas.microsoft.com/office/drawing/2014/main" id="{3686FDC8-6297-46FB-B2B8-B3EC848BE1BF}"/>
              </a:ext>
            </a:extLst>
          </p:cNvPr>
          <p:cNvSpPr txBox="1"/>
          <p:nvPr/>
        </p:nvSpPr>
        <p:spPr>
          <a:xfrm>
            <a:off x="612396" y="322892"/>
            <a:ext cx="9798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ERPI FÓRUM </a:t>
            </a:r>
            <a:r>
              <a:rPr lang="hu-HU" sz="2000" b="1" dirty="0">
                <a:solidFill>
                  <a:srgbClr val="0260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 TARTALOM</a:t>
            </a:r>
            <a:endParaRPr lang="hu-H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8" name="Kép 77">
            <a:extLst>
              <a:ext uri="{FF2B5EF4-FFF2-40B4-BE49-F238E27FC236}">
                <a16:creationId xmlns:a16="http://schemas.microsoft.com/office/drawing/2014/main" id="{5D311037-AE91-4886-A6EB-FEB540C1D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13"/>
          <a:stretch/>
        </p:blipFill>
        <p:spPr>
          <a:xfrm>
            <a:off x="10972800" y="5820017"/>
            <a:ext cx="845398" cy="65449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A7AC0835-167D-4A9D-958B-0391F5AF2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08" y="6394423"/>
            <a:ext cx="140685" cy="14068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FACABD9-886E-4ADC-A790-9F7254FCE49A}"/>
              </a:ext>
            </a:extLst>
          </p:cNvPr>
          <p:cNvSpPr txBox="1"/>
          <p:nvPr/>
        </p:nvSpPr>
        <p:spPr>
          <a:xfrm>
            <a:off x="1995760" y="1499104"/>
            <a:ext cx="8650800" cy="3440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Elsőbbségi szabályok pontosítása rugalmassági és rendszerszintű szolgáltatások között aggregátorokat érintő fejlesztések			 	</a:t>
            </a:r>
          </a:p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rgbClr val="026086"/>
                </a:solidFill>
                <a:cs typeface="Calibri" panose="020F0502020204030204" pitchFamily="34" charset="0"/>
              </a:rPr>
              <a:t>Kiegyenlítő szabályozást érintő változások			</a:t>
            </a:r>
            <a:r>
              <a:rPr lang="hu-HU" sz="1400" b="1" cap="all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	</a:t>
            </a:r>
          </a:p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				</a:t>
            </a:r>
          </a:p>
          <a:p>
            <a:pPr>
              <a:lnSpc>
                <a:spcPct val="300000"/>
              </a:lnSpc>
              <a:spcAft>
                <a:spcPts val="600"/>
              </a:spcAft>
            </a:pPr>
            <a:r>
              <a:rPr lang="hu-HU" sz="1400" b="1" cap="all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				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FB9359CE-321A-4A99-B0D4-2BB3441A8A57}"/>
              </a:ext>
            </a:extLst>
          </p:cNvPr>
          <p:cNvSpPr/>
          <p:nvPr/>
        </p:nvSpPr>
        <p:spPr>
          <a:xfrm>
            <a:off x="1545440" y="1790699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84C3B3A8-C08F-4A50-AF2F-2CC4F32AAB2D}"/>
              </a:ext>
            </a:extLst>
          </p:cNvPr>
          <p:cNvSpPr/>
          <p:nvPr/>
        </p:nvSpPr>
        <p:spPr>
          <a:xfrm>
            <a:off x="1545440" y="2505057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78417715-3C7E-434A-B965-606168C3977F}"/>
              </a:ext>
            </a:extLst>
          </p:cNvPr>
          <p:cNvSpPr/>
          <p:nvPr/>
        </p:nvSpPr>
        <p:spPr>
          <a:xfrm>
            <a:off x="1545440" y="3219415"/>
            <a:ext cx="360000" cy="3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354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zövegdoboz 48">
            <a:extLst>
              <a:ext uri="{FF2B5EF4-FFF2-40B4-BE49-F238E27FC236}">
                <a16:creationId xmlns:a16="http://schemas.microsoft.com/office/drawing/2014/main" id="{B811A1F1-9F90-4351-BE71-C496090C0F7D}"/>
              </a:ext>
            </a:extLst>
          </p:cNvPr>
          <p:cNvSpPr txBox="1"/>
          <p:nvPr/>
        </p:nvSpPr>
        <p:spPr>
          <a:xfrm>
            <a:off x="612396" y="283815"/>
            <a:ext cx="979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Century Gothic" panose="020B0502020202020204" pitchFamily="34" charset="0"/>
              </a:rPr>
              <a:t>Kiegyenlítő szabályozást érintő változások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814573A-376D-4011-A1A6-E3C84C4731F9}"/>
              </a:ext>
            </a:extLst>
          </p:cNvPr>
          <p:cNvSpPr txBox="1"/>
          <p:nvPr/>
        </p:nvSpPr>
        <p:spPr>
          <a:xfrm>
            <a:off x="612396" y="723002"/>
            <a:ext cx="102528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>
                <a:latin typeface="Century Gothic" panose="020B0502020202020204" pitchFamily="34" charset="0"/>
              </a:rPr>
              <a:t>Jelenlegi forrás oldali helyzetértékelés: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Az időjárásfüggő termelők aránya a hazai energiamixben dinamikusan növekszik.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A konvencionális, jól szabályozható, menetrendtartó erőművek beépített teljesítménye stagnál.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b="1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Az időjárásfüggő termelők menetrendezési pontossága nem javul, ezért az általuk okozott rendszerszintű kiegyenlítetlenség növekszik.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>
              <a:latin typeface="Century Gothic" panose="020B0502020202020204" pitchFamily="34" charset="0"/>
            </a:endParaRPr>
          </a:p>
          <a:p>
            <a:pPr algn="just"/>
            <a:r>
              <a:rPr lang="hu-HU" sz="1400" b="1" dirty="0">
                <a:latin typeface="Century Gothic" panose="020B0502020202020204" pitchFamily="34" charset="0"/>
              </a:rPr>
              <a:t>Megoldási lehetőség: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További kiegyenlítő szabályozásra képes termelők bevonása szükséges a piacra, amíg a keresleti-kínálati egyensúly a kiegyenlítőszabályozási-energia kooperációkba (MARI és PICASSO platformok) való belépéssel nem normalizálódik.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Az időjárásfüggő termelők – bár pontatlan menetrendtartók – hatalmas szabályozási potenciállal bírnak. Amennyiben az okozathelyes elszámolás szabályozási- és kiegyenlítőenergia terén megvalósul, akkor az aFRR kiegyenlítőszabályozási-energia piacra való belépésüknek nincs akadálya.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400" dirty="0">
                <a:latin typeface="Century Gothic" panose="020B0502020202020204" pitchFamily="34" charset="0"/>
              </a:rPr>
              <a:t>A MAVIR két időjárásfüggő termelőket integráló megoldást dolgozott ki: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hu-HU" sz="1400" dirty="0" err="1">
                <a:latin typeface="Century Gothic" panose="020B0502020202020204" pitchFamily="34" charset="0"/>
              </a:rPr>
              <a:t>előretartó</a:t>
            </a:r>
            <a:r>
              <a:rPr lang="hu-HU" sz="1400" dirty="0">
                <a:latin typeface="Century Gothic" panose="020B0502020202020204" pitchFamily="34" charset="0"/>
              </a:rPr>
              <a:t> adatszolgáltatásra épülő </a:t>
            </a:r>
            <a:r>
              <a:rPr lang="hu-HU" sz="1400" dirty="0" err="1">
                <a:latin typeface="Century Gothic" panose="020B0502020202020204" pitchFamily="34" charset="0"/>
              </a:rPr>
              <a:t>baseline</a:t>
            </a:r>
            <a:r>
              <a:rPr lang="hu-HU" sz="1400" dirty="0">
                <a:latin typeface="Century Gothic" panose="020B0502020202020204" pitchFamily="34" charset="0"/>
              </a:rPr>
              <a:t> meghatározás, azaz </a:t>
            </a:r>
            <a:r>
              <a:rPr lang="hu-HU" sz="1400" b="1" dirty="0">
                <a:latin typeface="Century Gothic" panose="020B0502020202020204" pitchFamily="34" charset="0"/>
              </a:rPr>
              <a:t>termelési terv alapú </a:t>
            </a:r>
            <a:r>
              <a:rPr lang="hu-HU" sz="1400" b="1" dirty="0" err="1">
                <a:latin typeface="Century Gothic" panose="020B0502020202020204" pitchFamily="34" charset="0"/>
              </a:rPr>
              <a:t>aFRR</a:t>
            </a:r>
            <a:r>
              <a:rPr lang="hu-HU" sz="1400" b="1" dirty="0">
                <a:latin typeface="Century Gothic" panose="020B0502020202020204" pitchFamily="34" charset="0"/>
              </a:rPr>
              <a:t> szabályozás, </a:t>
            </a:r>
            <a:r>
              <a:rPr lang="hu-HU" sz="1400" dirty="0">
                <a:latin typeface="Century Gothic" panose="020B0502020202020204" pitchFamily="34" charset="0"/>
              </a:rPr>
              <a:t>valamint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hu-HU" sz="1400" dirty="0">
                <a:latin typeface="Century Gothic" panose="020B0502020202020204" pitchFamily="34" charset="0"/>
              </a:rPr>
              <a:t>valós idejű adatkapcsolatra épülő </a:t>
            </a:r>
            <a:r>
              <a:rPr lang="hu-HU" sz="1400" dirty="0" err="1">
                <a:latin typeface="Century Gothic" panose="020B0502020202020204" pitchFamily="34" charset="0"/>
              </a:rPr>
              <a:t>baseline</a:t>
            </a:r>
            <a:r>
              <a:rPr lang="hu-HU" sz="1400" dirty="0">
                <a:latin typeface="Century Gothic" panose="020B0502020202020204" pitchFamily="34" charset="0"/>
              </a:rPr>
              <a:t> meghatározás, azaz </a:t>
            </a:r>
            <a:r>
              <a:rPr lang="hu-HU" sz="1400" b="1" dirty="0">
                <a:latin typeface="Century Gothic" panose="020B0502020202020204" pitchFamily="34" charset="0"/>
              </a:rPr>
              <a:t>referenciateljesítmény alapú </a:t>
            </a:r>
            <a:r>
              <a:rPr lang="hu-HU" sz="1400" b="1" dirty="0" err="1">
                <a:latin typeface="Century Gothic" panose="020B0502020202020204" pitchFamily="34" charset="0"/>
              </a:rPr>
              <a:t>aFRR</a:t>
            </a:r>
            <a:r>
              <a:rPr lang="hu-HU" sz="1400" b="1" dirty="0">
                <a:latin typeface="Century Gothic" panose="020B0502020202020204" pitchFamily="34" charset="0"/>
              </a:rPr>
              <a:t> szabályozás.</a:t>
            </a:r>
            <a:endParaRPr lang="hu-H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7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FF1F9428-072A-452F-9BFE-D6582FAE2E24}" vid="{E2B13D9A-B69D-4DFC-9ACD-9F8B3721146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C0FEA469F289D441A58280203FF9C3FC" ma:contentTypeVersion="2" ma:contentTypeDescription="Új dokumentum létrehozása." ma:contentTypeScope="" ma:versionID="c8d57cb64665e75f0376c806964732b6">
  <xsd:schema xmlns:xsd="http://www.w3.org/2001/XMLSchema" xmlns:xs="http://www.w3.org/2001/XMLSchema" xmlns:p="http://schemas.microsoft.com/office/2006/metadata/properties" xmlns:ns2="953f9082-6e39-45d0-bd97-dc638e57ffa5" xmlns:ns3="5f949556-484d-4c68-a9d5-81ff586a62e4" targetNamespace="http://schemas.microsoft.com/office/2006/metadata/properties" ma:root="true" ma:fieldsID="d64149680cbc48b3b382447e40e86f6e" ns2:_="" ns3:_="">
    <xsd:import namespace="953f9082-6e39-45d0-bd97-dc638e57ffa5"/>
    <xsd:import namespace="5f949556-484d-4c68-a9d5-81ff586a62e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f9082-6e39-45d0-bd97-dc638e57ffa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49556-484d-4c68-a9d5-81ff586a62e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0EB846CD6B1D5498A7CF241C9D22833" ma:contentTypeVersion="16" ma:contentTypeDescription="Új dokumentum létrehozása." ma:contentTypeScope="" ma:versionID="631a5e280cb475f3129bbb4f97fb3eca">
  <xsd:schema xmlns:xsd="http://www.w3.org/2001/XMLSchema" xmlns:xs="http://www.w3.org/2001/XMLSchema" xmlns:p="http://schemas.microsoft.com/office/2006/metadata/properties" xmlns:ns2="392a4595-e556-44d5-81fc-3f0614359539" xmlns:ns3="da7cf4a4-2526-4eca-afb2-85d1ecb36434" targetNamespace="http://schemas.microsoft.com/office/2006/metadata/properties" ma:root="true" ma:fieldsID="f3b323a68c4bd629e3273e0590f512b5" ns2:_="" ns3:_="">
    <xsd:import namespace="392a4595-e556-44d5-81fc-3f0614359539"/>
    <xsd:import namespace="da7cf4a4-2526-4eca-afb2-85d1ecb364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a4595-e556-44d5-81fc-3f0614359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Képcímkék" ma:readOnly="false" ma:fieldId="{5cf76f15-5ced-4ddc-b409-7134ff3c332f}" ma:taxonomyMulti="true" ma:sspId="01d0beb6-f273-48e7-85d4-dac867ddce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cf4a4-2526-4eca-afb2-85d1ecb364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cf8225a-c4d8-4bce-ab05-ab51d405576c}" ma:internalName="TaxCatchAll" ma:showField="CatchAllData" ma:web="da7cf4a4-2526-4eca-afb2-85d1ecb364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a7cf4a4-2526-4eca-afb2-85d1ecb36434">
      <UserInfo>
        <DisplayName>Szpisják Bálint</DisplayName>
        <AccountId>240</AccountId>
        <AccountType/>
      </UserInfo>
    </SharedWithUsers>
    <lcf76f155ced4ddcb4097134ff3c332f xmlns="392a4595-e556-44d5-81fc-3f0614359539">
      <Terms xmlns="http://schemas.microsoft.com/office/infopath/2007/PartnerControls"/>
    </lcf76f155ced4ddcb4097134ff3c332f>
    <TaxCatchAll xmlns="da7cf4a4-2526-4eca-afb2-85d1ecb36434" xsi:nil="true"/>
  </documentManagement>
</p:properties>
</file>

<file path=customXml/itemProps1.xml><?xml version="1.0" encoding="utf-8"?>
<ds:datastoreItem xmlns:ds="http://schemas.openxmlformats.org/officeDocument/2006/customXml" ds:itemID="{51EE152B-526E-4D79-91C8-535601E63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3f9082-6e39-45d0-bd97-dc638e57ffa5"/>
    <ds:schemaRef ds:uri="5f949556-484d-4c68-a9d5-81ff586a62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2BB12D-5017-4972-A75D-200E770C30B3}"/>
</file>

<file path=customXml/itemProps3.xml><?xml version="1.0" encoding="utf-8"?>
<ds:datastoreItem xmlns:ds="http://schemas.openxmlformats.org/officeDocument/2006/customXml" ds:itemID="{09C02CBD-E67A-49D7-9F44-0876E66169E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49319AF-6891-4808-855C-5ED455C42763}">
  <ds:schemaRefs>
    <ds:schemaRef ds:uri="953f9082-6e39-45d0-bd97-dc638e57ffa5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5f949556-484d-4c68-a9d5-81ff586a62e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2649</TotalTime>
  <Words>1222</Words>
  <Application>Microsoft Office PowerPoint</Application>
  <PresentationFormat>Szélesvásznú</PresentationFormat>
  <Paragraphs>160</Paragraphs>
  <Slides>14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Wingdings</vt:lpstr>
      <vt:lpstr>Office-téma </vt:lpstr>
      <vt:lpstr>Elosztói rugalmassági piac implementációs fórum  A rendszerszintű szolgáltatások piacán történt aggregátorok, keresletoldali válasz szereplőkhöz kapcsolódó fejlemények.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Beszédírók Kft.</dc:creator>
  <cp:lastModifiedBy>BalogR</cp:lastModifiedBy>
  <cp:revision>169</cp:revision>
  <dcterms:created xsi:type="dcterms:W3CDTF">2020-03-26T15:54:00Z</dcterms:created>
  <dcterms:modified xsi:type="dcterms:W3CDTF">2022-10-17T05:59:37Z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0x01010080EB846CD6B1D5498A7CF241C9D22833</vt:lpwstr>
  </property>
  <property fmtid="{D5CDD505-2E9C-101B-9397-08002B2CF9AE}" pid="3" name="_dlc_DocIdItemGuid">
    <vt:lpwstr>d0814836-722b-408a-96b9-328cecf1ea1c</vt:lpwstr>
  </property>
</Properties>
</file>