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8" r:id="rId6"/>
    <p:sldId id="267" r:id="rId7"/>
    <p:sldId id="264" r:id="rId8"/>
    <p:sldId id="266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1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94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5770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542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902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54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712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685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2865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189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55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427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244DD-49CB-4B69-B49E-9279645F21A7}" type="datetimeFigureOut">
              <a:rPr lang="hu-HU" smtClean="0"/>
              <a:t>2022.10.17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C34D-A9A1-4745-9B85-16C7152504F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752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Elosztói szabályzat 26-os </a:t>
            </a:r>
            <a:r>
              <a:rPr lang="hu-HU" dirty="0" smtClean="0"/>
              <a:t>melléklet</a:t>
            </a:r>
            <a:endParaRPr lang="hu-HU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609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Kép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243" y="1835273"/>
            <a:ext cx="5245783" cy="389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04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71418"/>
            <a:ext cx="10515600" cy="5105545"/>
          </a:xfrm>
        </p:spPr>
        <p:txBody>
          <a:bodyPr>
            <a:normAutofit/>
          </a:bodyPr>
          <a:lstStyle/>
          <a:p>
            <a:r>
              <a:rPr lang="hu-HU" dirty="0" smtClean="0"/>
              <a:t>Rugalmas csatlakozás </a:t>
            </a:r>
            <a:endParaRPr lang="hu-HU" dirty="0" smtClean="0"/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VET 35</a:t>
            </a:r>
            <a:r>
              <a:rPr lang="hu-HU" dirty="0"/>
              <a:t>. § (7) </a:t>
            </a:r>
            <a:r>
              <a:rPr lang="hu-HU" dirty="0" smtClean="0"/>
              <a:t>és az Elosztói szabályzat definiálja, új elnevezés (Nem garantált, v. Flexibilis csatlakozás) nem célszerű</a:t>
            </a:r>
          </a:p>
          <a:p>
            <a:pPr marL="0" indent="0">
              <a:buNone/>
            </a:pPr>
            <a:r>
              <a:rPr lang="hu-HU" b="1" dirty="0" smtClean="0"/>
              <a:t>Rugalmas csatlakozás </a:t>
            </a:r>
            <a:r>
              <a:rPr lang="hu-HU" dirty="0" smtClean="0"/>
              <a:t>Olyan, a Vet. 35. § (7) bekezdése szerinti korlátozottan garantált csatlakozási kapacitás vagy korlátozott üzemeléssel biztosított csatlakozás, amely esetében a hálózati csatlakozási szerződésben előre rögzített feltételek szerint a rendszerhasználó, annak érdekében, hogy a hálózati csatlakozása gazdaságilag hatékonyabb módon és/vagy időben hamarabb történhessen meg, az elosztó utasítására pénzügyi ellentételezés nélkül vállalja betáplálásának, vagy fogyasztásának korlátozását.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3763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Elosztói rugalmas termékek és eszközök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termékek leírásának általános elemei:</a:t>
            </a:r>
          </a:p>
          <a:p>
            <a:pPr>
              <a:buFontTx/>
              <a:buChar char="-"/>
            </a:pPr>
            <a:r>
              <a:rPr lang="hu-HU" dirty="0" smtClean="0"/>
              <a:t>A termék meghatározása (milyen célból, hol, mikor, mennyit, milyen irányban, műszaki paraméterek, e.követelmények: pl. be kell </a:t>
            </a:r>
            <a:r>
              <a:rPr lang="hu-HU" dirty="0" err="1" smtClean="0"/>
              <a:t>menetrendezni</a:t>
            </a:r>
            <a:r>
              <a:rPr lang="hu-HU" dirty="0" smtClean="0"/>
              <a:t>, </a:t>
            </a:r>
            <a:r>
              <a:rPr lang="hu-HU" dirty="0" err="1" smtClean="0"/>
              <a:t>stb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dirty="0" smtClean="0"/>
              <a:t>A termék beszerzése (ajánlat kiírási eljárás(ok), ajánlat beadás, kiválasztás (értékelési szempontrendszer), MOL, szerződés)</a:t>
            </a:r>
          </a:p>
          <a:p>
            <a:pPr>
              <a:buFontTx/>
              <a:buChar char="-"/>
            </a:pPr>
            <a:r>
              <a:rPr lang="hu-HU" dirty="0" smtClean="0"/>
              <a:t>A termék igénybevétele (a termékre vonatkozó utasítás kiadásának módja, visszavétele, paraméterek pontosítása, ellenőrzés)</a:t>
            </a:r>
          </a:p>
          <a:p>
            <a:pPr>
              <a:buFontTx/>
              <a:buChar char="-"/>
            </a:pPr>
            <a:r>
              <a:rPr lang="hu-HU" dirty="0" smtClean="0"/>
              <a:t>A termék elszámolása (képletek)</a:t>
            </a:r>
          </a:p>
          <a:p>
            <a:pPr>
              <a:buFontTx/>
              <a:buChar char="-"/>
            </a:pPr>
            <a:r>
              <a:rPr lang="hu-HU" dirty="0" smtClean="0"/>
              <a:t>Ezek alapján állíthassa össze az elosztó azt a terméket, amelyre szüksége lesz.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570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80291" y="623630"/>
            <a:ext cx="10557163" cy="545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hu-HU" u="sng" dirty="0">
                <a:latin typeface="Verdana" panose="020B0604030504040204" pitchFamily="34" charset="0"/>
                <a:ea typeface="Calibri" panose="020F0502020204030204" pitchFamily="34" charset="0"/>
              </a:rPr>
              <a:t>Megelőző rugalmassági termék</a:t>
            </a:r>
            <a:r>
              <a:rPr lang="hu-HU" sz="1050" dirty="0"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hu-H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0215" indent="-90170" algn="just">
              <a:spcBef>
                <a:spcPts val="300"/>
              </a:spcBef>
              <a:spcAft>
                <a:spcPts val="300"/>
              </a:spcAft>
            </a:pPr>
            <a:r>
              <a:rPr lang="hu-HU" u="sng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elosztó előre meghatározott mennyiségű rugalmassági kapacitást szerez be piaci alapon a napi üzem során esetlegesen fellépő üzemállapot-probléma kezeléséhez. </a:t>
            </a:r>
          </a:p>
          <a:p>
            <a:pPr marL="450215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Megelőző rugalmassági termék igénybevétele valamilyen időben közeli várható üzemállapot-probléma elkerülésére szolgál. Igénybevétele a pillanatnyi normál üzemállapotban is kiadható, vagy akár D-1-ben, ha a rövidtávú előrejelzések jövőbeli problémát prognosztizálnak.</a:t>
            </a:r>
          </a:p>
          <a:p>
            <a:pPr marL="450215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igénybevétele a valós időhöz közel történik, az aktuális hálózati állapot és rövid távú előrejelzések ismeretében.</a:t>
            </a:r>
          </a:p>
          <a:p>
            <a:pPr marL="450215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utasítás kiadása manuálisan vagy automatikusan történik.</a:t>
            </a:r>
          </a:p>
          <a:p>
            <a:pPr marL="450215" algn="just">
              <a:spcBef>
                <a:spcPts val="300"/>
              </a:spcBef>
              <a:spcAft>
                <a:spcPts val="300"/>
              </a:spcAft>
            </a:pPr>
            <a:r>
              <a:rPr lang="hu-H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beszerzett </a:t>
            </a: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és lekötött termék után az Elosztó  rendelkezésre állási díjat fizet. </a:t>
            </a:r>
          </a:p>
          <a:p>
            <a:pPr marL="450215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Megelőző termékek vonatkozásában az Elosztó csak menetrenddel rendelkező szabályozási egységekre fogad be ajánlatokat és ad ki igénybevételi utasítást.</a:t>
            </a:r>
          </a:p>
          <a:p>
            <a:pPr marL="450215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igénybevétel során elfogadott teljesített energia elszámolása a menetrend és mérés különbsége alapján történik.</a:t>
            </a:r>
          </a:p>
          <a:p>
            <a:pPr marL="450215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teljesített energia mennyiségéről és irányáról az Elosztó a Rendszerirányítónak adatszolgáltatást nyújt az utasított eltérés mérlegköri elszámolásához</a:t>
            </a:r>
            <a:r>
              <a:rPr lang="hu-H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10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98765" y="411641"/>
            <a:ext cx="113053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Betáplálás/Vételezés célértékre </a:t>
            </a:r>
            <a:r>
              <a:rPr lang="hu-H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küldése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hu-HU" dirty="0"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9580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Megelőző rugalmassági termék szerződését kiegészítő kötelem, </a:t>
            </a:r>
          </a:p>
          <a:p>
            <a:pPr marL="449580" algn="just">
              <a:spcBef>
                <a:spcPts val="300"/>
              </a:spcBef>
              <a:spcAft>
                <a:spcPts val="300"/>
              </a:spcAft>
            </a:pPr>
            <a:r>
              <a:rPr lang="hu-HU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menetrenddel </a:t>
            </a: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rendelkező szabályozási egységekre vonatkozik.</a:t>
            </a:r>
          </a:p>
          <a:p>
            <a:pPr marL="449580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Elosztói üzemirányító rugalmas eszköze valós időben, a hálózaton hirtelen fellépő hálózati (teljesítmény- vagy feszültség-) problémák kezelésére. Az üzemirányító ebben az esetben az adott szabályozási egysége(</a:t>
            </a:r>
            <a:r>
              <a:rPr lang="hu-HU" dirty="0" err="1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)t meghatározott célértékre küldheti és meghatározott ideig adott célértéken tarthatja, amennyiben egyéb rugalmassági termék nem, vagy már nem elégséges mennyiségben vagy irányban áll rendelkezésére.</a:t>
            </a:r>
          </a:p>
          <a:p>
            <a:pPr marL="450215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igénybevétel során elfogadott teljesített energia elszámolása a menetrend és mérés különbsége alapján történik.</a:t>
            </a:r>
          </a:p>
          <a:p>
            <a:pPr marL="450215" algn="just">
              <a:spcBef>
                <a:spcPts val="300"/>
              </a:spcBef>
              <a:spcAft>
                <a:spcPts val="300"/>
              </a:spcAft>
            </a:pPr>
            <a:r>
              <a:rPr lang="hu-HU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teljesített energia mennyiségéről és irányáról az Elosztó a Rendszerirányítónak adatszolgáltatást nyújt az utasított eltérés mérlegköri elszámolásához.</a:t>
            </a:r>
          </a:p>
          <a:p>
            <a:pPr algn="just">
              <a:spcAft>
                <a:spcPts val="0"/>
              </a:spcAft>
            </a:pPr>
            <a:r>
              <a:rPr lang="hu-HU" sz="105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12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28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80" y="1690688"/>
            <a:ext cx="4873793" cy="3481677"/>
          </a:xfrm>
          <a:prstGeom prst="rect">
            <a:avLst/>
          </a:prstGeom>
          <a:noFill/>
        </p:spPr>
      </p:pic>
      <p:sp>
        <p:nvSpPr>
          <p:cNvPr id="5" name="Szabadkézi sokszög 4"/>
          <p:cNvSpPr/>
          <p:nvPr/>
        </p:nvSpPr>
        <p:spPr>
          <a:xfrm>
            <a:off x="2222771" y="3119583"/>
            <a:ext cx="1571641" cy="429395"/>
          </a:xfrm>
          <a:custGeom>
            <a:avLst/>
            <a:gdLst>
              <a:gd name="connsiteX0" fmla="*/ 0 w 2228850"/>
              <a:gd name="connsiteY0" fmla="*/ 571500 h 571500"/>
              <a:gd name="connsiteX1" fmla="*/ 209550 w 2228850"/>
              <a:gd name="connsiteY1" fmla="*/ 400050 h 571500"/>
              <a:gd name="connsiteX2" fmla="*/ 247650 w 2228850"/>
              <a:gd name="connsiteY2" fmla="*/ 266700 h 571500"/>
              <a:gd name="connsiteX3" fmla="*/ 266700 w 2228850"/>
              <a:gd name="connsiteY3" fmla="*/ 200025 h 571500"/>
              <a:gd name="connsiteX4" fmla="*/ 285750 w 2228850"/>
              <a:gd name="connsiteY4" fmla="*/ 161925 h 571500"/>
              <a:gd name="connsiteX5" fmla="*/ 295275 w 2228850"/>
              <a:gd name="connsiteY5" fmla="*/ 114300 h 571500"/>
              <a:gd name="connsiteX6" fmla="*/ 342900 w 2228850"/>
              <a:gd name="connsiteY6" fmla="*/ 66675 h 571500"/>
              <a:gd name="connsiteX7" fmla="*/ 400050 w 2228850"/>
              <a:gd name="connsiteY7" fmla="*/ 47625 h 571500"/>
              <a:gd name="connsiteX8" fmla="*/ 428625 w 2228850"/>
              <a:gd name="connsiteY8" fmla="*/ 38100 h 571500"/>
              <a:gd name="connsiteX9" fmla="*/ 485775 w 2228850"/>
              <a:gd name="connsiteY9" fmla="*/ 0 h 571500"/>
              <a:gd name="connsiteX10" fmla="*/ 619125 w 2228850"/>
              <a:gd name="connsiteY10" fmla="*/ 9525 h 571500"/>
              <a:gd name="connsiteX11" fmla="*/ 666750 w 2228850"/>
              <a:gd name="connsiteY11" fmla="*/ 19050 h 571500"/>
              <a:gd name="connsiteX12" fmla="*/ 676275 w 2228850"/>
              <a:gd name="connsiteY12" fmla="*/ 47625 h 571500"/>
              <a:gd name="connsiteX13" fmla="*/ 704850 w 2228850"/>
              <a:gd name="connsiteY13" fmla="*/ 66675 h 571500"/>
              <a:gd name="connsiteX14" fmla="*/ 752475 w 2228850"/>
              <a:gd name="connsiteY14" fmla="*/ 114300 h 571500"/>
              <a:gd name="connsiteX15" fmla="*/ 781050 w 2228850"/>
              <a:gd name="connsiteY15" fmla="*/ 142875 h 571500"/>
              <a:gd name="connsiteX16" fmla="*/ 809625 w 2228850"/>
              <a:gd name="connsiteY16" fmla="*/ 152400 h 571500"/>
              <a:gd name="connsiteX17" fmla="*/ 866775 w 2228850"/>
              <a:gd name="connsiteY17" fmla="*/ 190500 h 571500"/>
              <a:gd name="connsiteX18" fmla="*/ 866775 w 2228850"/>
              <a:gd name="connsiteY18" fmla="*/ 190500 h 571500"/>
              <a:gd name="connsiteX19" fmla="*/ 923925 w 2228850"/>
              <a:gd name="connsiteY19" fmla="*/ 247650 h 571500"/>
              <a:gd name="connsiteX20" fmla="*/ 933450 w 2228850"/>
              <a:gd name="connsiteY20" fmla="*/ 276225 h 571500"/>
              <a:gd name="connsiteX21" fmla="*/ 990600 w 2228850"/>
              <a:gd name="connsiteY21" fmla="*/ 323850 h 571500"/>
              <a:gd name="connsiteX22" fmla="*/ 1047750 w 2228850"/>
              <a:gd name="connsiteY22" fmla="*/ 381000 h 571500"/>
              <a:gd name="connsiteX23" fmla="*/ 1076325 w 2228850"/>
              <a:gd name="connsiteY23" fmla="*/ 400050 h 571500"/>
              <a:gd name="connsiteX24" fmla="*/ 1219200 w 2228850"/>
              <a:gd name="connsiteY24" fmla="*/ 409575 h 571500"/>
              <a:gd name="connsiteX25" fmla="*/ 1495425 w 2228850"/>
              <a:gd name="connsiteY25" fmla="*/ 409575 h 571500"/>
              <a:gd name="connsiteX26" fmla="*/ 1524000 w 2228850"/>
              <a:gd name="connsiteY26" fmla="*/ 390525 h 571500"/>
              <a:gd name="connsiteX27" fmla="*/ 1581150 w 2228850"/>
              <a:gd name="connsiteY27" fmla="*/ 371475 h 571500"/>
              <a:gd name="connsiteX28" fmla="*/ 1638300 w 2228850"/>
              <a:gd name="connsiteY28" fmla="*/ 333375 h 571500"/>
              <a:gd name="connsiteX29" fmla="*/ 1704975 w 2228850"/>
              <a:gd name="connsiteY29" fmla="*/ 314325 h 571500"/>
              <a:gd name="connsiteX30" fmla="*/ 1733550 w 2228850"/>
              <a:gd name="connsiteY30" fmla="*/ 295275 h 571500"/>
              <a:gd name="connsiteX31" fmla="*/ 1790700 w 2228850"/>
              <a:gd name="connsiteY31" fmla="*/ 276225 h 571500"/>
              <a:gd name="connsiteX32" fmla="*/ 1819275 w 2228850"/>
              <a:gd name="connsiteY32" fmla="*/ 266700 h 571500"/>
              <a:gd name="connsiteX33" fmla="*/ 1876425 w 2228850"/>
              <a:gd name="connsiteY33" fmla="*/ 219075 h 571500"/>
              <a:gd name="connsiteX34" fmla="*/ 1933575 w 2228850"/>
              <a:gd name="connsiteY34" fmla="*/ 200025 h 571500"/>
              <a:gd name="connsiteX35" fmla="*/ 1962150 w 2228850"/>
              <a:gd name="connsiteY35" fmla="*/ 190500 h 571500"/>
              <a:gd name="connsiteX36" fmla="*/ 1990725 w 2228850"/>
              <a:gd name="connsiteY36" fmla="*/ 171450 h 571500"/>
              <a:gd name="connsiteX37" fmla="*/ 2076450 w 2228850"/>
              <a:gd name="connsiteY37" fmla="*/ 142875 h 571500"/>
              <a:gd name="connsiteX38" fmla="*/ 2143125 w 2228850"/>
              <a:gd name="connsiteY38" fmla="*/ 123825 h 571500"/>
              <a:gd name="connsiteX39" fmla="*/ 2200275 w 2228850"/>
              <a:gd name="connsiteY39" fmla="*/ 104775 h 571500"/>
              <a:gd name="connsiteX40" fmla="*/ 2228850 w 2228850"/>
              <a:gd name="connsiteY40" fmla="*/ 9525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28850" h="571500">
                <a:moveTo>
                  <a:pt x="0" y="571500"/>
                </a:moveTo>
                <a:cubicBezTo>
                  <a:pt x="69850" y="514350"/>
                  <a:pt x="141630" y="459480"/>
                  <a:pt x="209550" y="400050"/>
                </a:cubicBezTo>
                <a:cubicBezTo>
                  <a:pt x="243245" y="370566"/>
                  <a:pt x="242196" y="293969"/>
                  <a:pt x="247650" y="266700"/>
                </a:cubicBezTo>
                <a:cubicBezTo>
                  <a:pt x="250671" y="251595"/>
                  <a:pt x="259891" y="215912"/>
                  <a:pt x="266700" y="200025"/>
                </a:cubicBezTo>
                <a:cubicBezTo>
                  <a:pt x="272293" y="186974"/>
                  <a:pt x="279400" y="174625"/>
                  <a:pt x="285750" y="161925"/>
                </a:cubicBezTo>
                <a:cubicBezTo>
                  <a:pt x="288925" y="146050"/>
                  <a:pt x="289591" y="129459"/>
                  <a:pt x="295275" y="114300"/>
                </a:cubicBezTo>
                <a:cubicBezTo>
                  <a:pt x="303530" y="92287"/>
                  <a:pt x="321945" y="75988"/>
                  <a:pt x="342900" y="66675"/>
                </a:cubicBezTo>
                <a:cubicBezTo>
                  <a:pt x="361250" y="58520"/>
                  <a:pt x="381000" y="53975"/>
                  <a:pt x="400050" y="47625"/>
                </a:cubicBezTo>
                <a:cubicBezTo>
                  <a:pt x="409575" y="44450"/>
                  <a:pt x="420271" y="43669"/>
                  <a:pt x="428625" y="38100"/>
                </a:cubicBezTo>
                <a:lnTo>
                  <a:pt x="485775" y="0"/>
                </a:lnTo>
                <a:cubicBezTo>
                  <a:pt x="530225" y="3175"/>
                  <a:pt x="574807" y="4860"/>
                  <a:pt x="619125" y="9525"/>
                </a:cubicBezTo>
                <a:cubicBezTo>
                  <a:pt x="635225" y="11220"/>
                  <a:pt x="653280" y="10070"/>
                  <a:pt x="666750" y="19050"/>
                </a:cubicBezTo>
                <a:cubicBezTo>
                  <a:pt x="675104" y="24619"/>
                  <a:pt x="670003" y="39785"/>
                  <a:pt x="676275" y="47625"/>
                </a:cubicBezTo>
                <a:cubicBezTo>
                  <a:pt x="683426" y="56564"/>
                  <a:pt x="695325" y="60325"/>
                  <a:pt x="704850" y="66675"/>
                </a:cubicBezTo>
                <a:cubicBezTo>
                  <a:pt x="739775" y="119062"/>
                  <a:pt x="704850" y="74613"/>
                  <a:pt x="752475" y="114300"/>
                </a:cubicBezTo>
                <a:cubicBezTo>
                  <a:pt x="762823" y="122924"/>
                  <a:pt x="769842" y="135403"/>
                  <a:pt x="781050" y="142875"/>
                </a:cubicBezTo>
                <a:cubicBezTo>
                  <a:pt x="789404" y="148444"/>
                  <a:pt x="800848" y="147524"/>
                  <a:pt x="809625" y="152400"/>
                </a:cubicBezTo>
                <a:cubicBezTo>
                  <a:pt x="829639" y="163519"/>
                  <a:pt x="847725" y="177800"/>
                  <a:pt x="866775" y="190500"/>
                </a:cubicBezTo>
                <a:lnTo>
                  <a:pt x="866775" y="190500"/>
                </a:lnTo>
                <a:lnTo>
                  <a:pt x="923925" y="247650"/>
                </a:lnTo>
                <a:cubicBezTo>
                  <a:pt x="927100" y="257175"/>
                  <a:pt x="927881" y="267871"/>
                  <a:pt x="933450" y="276225"/>
                </a:cubicBezTo>
                <a:cubicBezTo>
                  <a:pt x="957140" y="311760"/>
                  <a:pt x="961848" y="298292"/>
                  <a:pt x="990600" y="323850"/>
                </a:cubicBezTo>
                <a:cubicBezTo>
                  <a:pt x="1010736" y="341748"/>
                  <a:pt x="1025334" y="366056"/>
                  <a:pt x="1047750" y="381000"/>
                </a:cubicBezTo>
                <a:cubicBezTo>
                  <a:pt x="1057275" y="387350"/>
                  <a:pt x="1065033" y="398168"/>
                  <a:pt x="1076325" y="400050"/>
                </a:cubicBezTo>
                <a:cubicBezTo>
                  <a:pt x="1123406" y="407897"/>
                  <a:pt x="1171575" y="406400"/>
                  <a:pt x="1219200" y="409575"/>
                </a:cubicBezTo>
                <a:cubicBezTo>
                  <a:pt x="1326584" y="436421"/>
                  <a:pt x="1291446" y="431430"/>
                  <a:pt x="1495425" y="409575"/>
                </a:cubicBezTo>
                <a:cubicBezTo>
                  <a:pt x="1506807" y="408355"/>
                  <a:pt x="1513539" y="395174"/>
                  <a:pt x="1524000" y="390525"/>
                </a:cubicBezTo>
                <a:cubicBezTo>
                  <a:pt x="1542350" y="382370"/>
                  <a:pt x="1564442" y="382614"/>
                  <a:pt x="1581150" y="371475"/>
                </a:cubicBezTo>
                <a:cubicBezTo>
                  <a:pt x="1600200" y="358775"/>
                  <a:pt x="1616088" y="338928"/>
                  <a:pt x="1638300" y="333375"/>
                </a:cubicBezTo>
                <a:cubicBezTo>
                  <a:pt x="1650507" y="330323"/>
                  <a:pt x="1691310" y="321157"/>
                  <a:pt x="1704975" y="314325"/>
                </a:cubicBezTo>
                <a:cubicBezTo>
                  <a:pt x="1715214" y="309205"/>
                  <a:pt x="1723089" y="299924"/>
                  <a:pt x="1733550" y="295275"/>
                </a:cubicBezTo>
                <a:cubicBezTo>
                  <a:pt x="1751900" y="287120"/>
                  <a:pt x="1771650" y="282575"/>
                  <a:pt x="1790700" y="276225"/>
                </a:cubicBezTo>
                <a:lnTo>
                  <a:pt x="1819275" y="266700"/>
                </a:lnTo>
                <a:cubicBezTo>
                  <a:pt x="1837220" y="248755"/>
                  <a:pt x="1852555" y="229684"/>
                  <a:pt x="1876425" y="219075"/>
                </a:cubicBezTo>
                <a:cubicBezTo>
                  <a:pt x="1894775" y="210920"/>
                  <a:pt x="1914525" y="206375"/>
                  <a:pt x="1933575" y="200025"/>
                </a:cubicBezTo>
                <a:cubicBezTo>
                  <a:pt x="1943100" y="196850"/>
                  <a:pt x="1953796" y="196069"/>
                  <a:pt x="1962150" y="190500"/>
                </a:cubicBezTo>
                <a:cubicBezTo>
                  <a:pt x="1971675" y="184150"/>
                  <a:pt x="1980264" y="176099"/>
                  <a:pt x="1990725" y="171450"/>
                </a:cubicBezTo>
                <a:lnTo>
                  <a:pt x="2076450" y="142875"/>
                </a:lnTo>
                <a:cubicBezTo>
                  <a:pt x="2172482" y="110864"/>
                  <a:pt x="2023524" y="159705"/>
                  <a:pt x="2143125" y="123825"/>
                </a:cubicBezTo>
                <a:cubicBezTo>
                  <a:pt x="2162359" y="118055"/>
                  <a:pt x="2181225" y="111125"/>
                  <a:pt x="2200275" y="104775"/>
                </a:cubicBezTo>
                <a:lnTo>
                  <a:pt x="2228850" y="95250"/>
                </a:lnTo>
              </a:path>
            </a:pathLst>
          </a:cu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867650" y="2057400"/>
            <a:ext cx="3752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Elszámolt tartomány: görbe alatt</a:t>
            </a:r>
          </a:p>
          <a:p>
            <a:r>
              <a:rPr lang="hu-HU" dirty="0" smtClean="0"/>
              <a:t>Teljesítés elfogadásának kritériumai Elszámolási képletek</a:t>
            </a:r>
            <a:endParaRPr lang="hu-HU" dirty="0"/>
          </a:p>
        </p:txBody>
      </p:sp>
      <p:pic>
        <p:nvPicPr>
          <p:cNvPr id="7" name="Kép 6" descr="C:\Users\OrbanM02\AppData\Local\Microsoft\Windows\INetCache\Content.Word\+Pmin termék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544" y="4007643"/>
            <a:ext cx="4765675" cy="2131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157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422399" y="609600"/>
            <a:ext cx="9652001" cy="5413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1200"/>
              </a:spcAft>
            </a:pPr>
            <a:r>
              <a:rPr lang="hu-HU" b="1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Részfolyamatok</a:t>
            </a:r>
            <a:r>
              <a:rPr lang="hu-HU" b="1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hu-HU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3390" algn="just">
              <a:lnSpc>
                <a:spcPct val="107000"/>
              </a:lnSpc>
              <a:spcAft>
                <a:spcPts val="1200"/>
              </a:spcAft>
            </a:pPr>
            <a:r>
              <a:rPr lang="hu-H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1, kísérleti projekt megvalósítása eredmények kiértékelése a további feladatok elvégzéséhez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2, körzetek elemzése és értékelése terhelés és ellátásminőség szempontjából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3, vállalati folyamatok kialakítása (HR igény, üzemvitel, műszaki, pénzügyi, gazdasági folyamatok, (szolgáltatóktól) menetrendezés, reklamációkezelés, ügyfélkapcsolat, termékek beszerzése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3, a lehetséges szolgáltató partnerek felkutatása, akkreditálásuk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4, igénybe venni kívánt termék kialakításának szabályai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4, standard szerződés kidolgozása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4, igénybevételi utak kialakítása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5, utasítás (termék) teljesítésének ellenőrzése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u-HU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5, elszámolás, pénzügyi rendezés</a:t>
            </a:r>
          </a:p>
        </p:txBody>
      </p:sp>
    </p:spTree>
    <p:extLst>
      <p:ext uri="{BB962C8B-B14F-4D97-AF65-F5344CB8AC3E}">
        <p14:creationId xmlns:p14="http://schemas.microsoft.com/office/powerpoint/2010/main" val="123298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0EB846CD6B1D5498A7CF241C9D22833" ma:contentTypeVersion="16" ma:contentTypeDescription="Új dokumentum létrehozása." ma:contentTypeScope="" ma:versionID="631a5e280cb475f3129bbb4f97fb3eca">
  <xsd:schema xmlns:xsd="http://www.w3.org/2001/XMLSchema" xmlns:xs="http://www.w3.org/2001/XMLSchema" xmlns:p="http://schemas.microsoft.com/office/2006/metadata/properties" xmlns:ns2="392a4595-e556-44d5-81fc-3f0614359539" xmlns:ns3="da7cf4a4-2526-4eca-afb2-85d1ecb36434" targetNamespace="http://schemas.microsoft.com/office/2006/metadata/properties" ma:root="true" ma:fieldsID="f3b323a68c4bd629e3273e0590f512b5" ns2:_="" ns3:_="">
    <xsd:import namespace="392a4595-e556-44d5-81fc-3f0614359539"/>
    <xsd:import namespace="da7cf4a4-2526-4eca-afb2-85d1ecb364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a4595-e556-44d5-81fc-3f06143595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Képcímkék" ma:readOnly="false" ma:fieldId="{5cf76f15-5ced-4ddc-b409-7134ff3c332f}" ma:taxonomyMulti="true" ma:sspId="01d0beb6-f273-48e7-85d4-dac867ddce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7cf4a4-2526-4eca-afb2-85d1ecb36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cf8225a-c4d8-4bce-ab05-ab51d405576c}" ma:internalName="TaxCatchAll" ma:showField="CatchAllData" ma:web="da7cf4a4-2526-4eca-afb2-85d1ecb364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92a4595-e556-44d5-81fc-3f0614359539">
      <Terms xmlns="http://schemas.microsoft.com/office/infopath/2007/PartnerControls"/>
    </lcf76f155ced4ddcb4097134ff3c332f>
    <TaxCatchAll xmlns="da7cf4a4-2526-4eca-afb2-85d1ecb36434" xsi:nil="true"/>
  </documentManagement>
</p:properties>
</file>

<file path=customXml/itemProps1.xml><?xml version="1.0" encoding="utf-8"?>
<ds:datastoreItem xmlns:ds="http://schemas.openxmlformats.org/officeDocument/2006/customXml" ds:itemID="{051EA1F5-BDFA-475E-90F4-16CE2B410539}"/>
</file>

<file path=customXml/itemProps2.xml><?xml version="1.0" encoding="utf-8"?>
<ds:datastoreItem xmlns:ds="http://schemas.openxmlformats.org/officeDocument/2006/customXml" ds:itemID="{87A6B6C6-F75F-44E2-9098-F17AB4E48DED}"/>
</file>

<file path=customXml/itemProps3.xml><?xml version="1.0" encoding="utf-8"?>
<ds:datastoreItem xmlns:ds="http://schemas.openxmlformats.org/officeDocument/2006/customXml" ds:itemID="{23DB4780-7EFA-4273-9EEE-5C0A0607E43C}"/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561</Words>
  <Application>Microsoft Office PowerPoint</Application>
  <PresentationFormat>Szélesvásznú</PresentationFormat>
  <Paragraphs>43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Verdana</vt:lpstr>
      <vt:lpstr>Office-téma</vt:lpstr>
      <vt:lpstr>Elosztói szabályzat 26-os melléklet</vt:lpstr>
      <vt:lpstr>PowerPoint-bemutató</vt:lpstr>
      <vt:lpstr>PowerPoint-bemutató</vt:lpstr>
      <vt:lpstr>Elosztói rugalmas termékek és eszközök meghatározása</vt:lpstr>
      <vt:lpstr>PowerPoint-bemutató</vt:lpstr>
      <vt:lpstr>PowerPoint-bemutató</vt:lpstr>
      <vt:lpstr>PowerPoint-bemutató</vt:lpstr>
      <vt:lpstr>PowerPoint-bemutató</vt:lpstr>
    </vt:vector>
  </TitlesOfParts>
  <Company>MVMH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Péterné Faragó</dc:creator>
  <cp:lastModifiedBy>Péter Balázs Rózsa</cp:lastModifiedBy>
  <cp:revision>28</cp:revision>
  <dcterms:created xsi:type="dcterms:W3CDTF">2022-09-12T03:31:27Z</dcterms:created>
  <dcterms:modified xsi:type="dcterms:W3CDTF">2022-10-17T07:57:56Z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0x01010080EB846CD6B1D5498A7CF241C9D22833</vt:lpwstr>
  </property>
</Properties>
</file>