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1751" r:id="rId3"/>
    <p:sldId id="1752" r:id="rId4"/>
    <p:sldId id="1753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255" autoAdjust="0"/>
  </p:normalViewPr>
  <p:slideViewPr>
    <p:cSldViewPr snapToGrid="0">
      <p:cViewPr varScale="1">
        <p:scale>
          <a:sx n="75" d="100"/>
          <a:sy n="75" d="100"/>
        </p:scale>
        <p:origin x="97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5FD62-1A7F-4A1B-84BA-9943401D75A5}" type="datetimeFigureOut">
              <a:rPr lang="hu-HU" smtClean="0"/>
              <a:t>2022. 10. 15.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64B9F-6F0C-4430-B853-DE69EF2286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264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164B9F-6F0C-4430-B853-DE69EF228656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4224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164B9F-6F0C-4430-B853-DE69EF228656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8406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164B9F-6F0C-4430-B853-DE69EF228656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8137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2B6CFE9-68EA-4C38-A9F5-76B379FFA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D9ED748-D36F-4916-A972-6840CC99B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ED05CF4-4837-4EF1-8ED5-36C7ADD4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2E0A-50F8-48C5-8E3A-95EA1CBBFE33}" type="datetimeFigureOut">
              <a:rPr lang="hu-HU" smtClean="0"/>
              <a:t>2022. 10. 15.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3E09B8D-89DD-4C00-9413-BCF690EBE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AE4F30A-2836-4E72-A822-7F3DCBFA7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76F6-FCE4-4166-B1E0-0DFD1B4E6A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105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8728F93-EA8D-48C3-848C-B1E0A7E75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16690A5-9F88-426B-8DCB-1CB66181F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693D7BE-BE7C-4B01-B9E7-851269D23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2E0A-50F8-48C5-8E3A-95EA1CBBFE33}" type="datetimeFigureOut">
              <a:rPr lang="hu-HU" smtClean="0"/>
              <a:t>2022. 10. 15.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014988C-75AB-435E-8713-2CB5ACC9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9F5C0B6-4BB2-4D43-84B2-37D6FB936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76F6-FCE4-4166-B1E0-0DFD1B4E6A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851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7176B2E9-2E9F-4DEA-A859-36048FF421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8DAB0B1-DBC3-48EB-9416-F7F6D2086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A775829-A851-4862-8649-651B10A25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2E0A-50F8-48C5-8E3A-95EA1CBBFE33}" type="datetimeFigureOut">
              <a:rPr lang="hu-HU" smtClean="0"/>
              <a:t>2022. 10. 15.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ECBF9C5-8564-4C05-8BBF-3718BB860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0A6EEDA-AD04-412E-95B6-385522E61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76F6-FCE4-4166-B1E0-0DFD1B4E6A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9145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8DFAF53-1005-4FD0-8DF7-F09C49D09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BBAD2E4-07F6-4048-AFFE-48FAE59F8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23D2C10-E9DA-4483-B941-E9ED4DB00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2E0A-50F8-48C5-8E3A-95EA1CBBFE33}" type="datetimeFigureOut">
              <a:rPr lang="hu-HU" smtClean="0"/>
              <a:t>2022. 10. 15.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A5ACF92-EF54-4F9B-9078-319BE9F5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B3780EE-D0F9-4AE9-95DF-EB0FD1E91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76F6-FCE4-4166-B1E0-0DFD1B4E6A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978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4642A8F-AB12-485A-8068-2CF789E11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E4BFCAF-A905-47AA-BAA4-65813B079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2F0D504-ABD3-49B9-A00E-5D8D49E56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2E0A-50F8-48C5-8E3A-95EA1CBBFE33}" type="datetimeFigureOut">
              <a:rPr lang="hu-HU" smtClean="0"/>
              <a:t>2022. 10. 15.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D058F66-94E2-4220-95B1-C793D0950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D3FB5BA-AC2F-4D8E-B93C-1DCA2FC58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76F6-FCE4-4166-B1E0-0DFD1B4E6A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9337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72C3ED-360F-4207-93EF-1B8DDD4E1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97DD2C6-6B43-4F3E-81D1-54338B631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1E8E9E3-2030-4BB4-AA14-BD88A827D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BBE60EF-5500-4A5D-AAB7-305FE7B7E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2E0A-50F8-48C5-8E3A-95EA1CBBFE33}" type="datetimeFigureOut">
              <a:rPr lang="hu-HU" smtClean="0"/>
              <a:t>2022. 10. 15.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305C4EA-74D9-4409-8F98-61D55916A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70583ED-1880-4343-898F-311E11160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76F6-FCE4-4166-B1E0-0DFD1B4E6A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281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49206FD-4840-417E-97A7-AD35D1A2C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6E1FAA2-8AB1-4C59-B094-41EDFA578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B5DAD4A-1261-4BA6-805A-C6C525F29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16D8A9A8-DB8D-4ACA-A7A1-77A63F735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351995A2-0FEA-44F4-8EBB-02D4A91EF4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3F5D7AAE-AD82-470F-B0B6-079F04706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2E0A-50F8-48C5-8E3A-95EA1CBBFE33}" type="datetimeFigureOut">
              <a:rPr lang="hu-HU" smtClean="0"/>
              <a:t>2022. 10. 15.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92CAF553-414C-427A-9A9C-0001CEA64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87FB1FBB-4934-4193-808F-4E74B556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76F6-FCE4-4166-B1E0-0DFD1B4E6A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38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06EF7E-5F8F-487E-B51F-0A0831FD8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4CC88B97-F296-4E54-BB8C-94ABDB62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2E0A-50F8-48C5-8E3A-95EA1CBBFE33}" type="datetimeFigureOut">
              <a:rPr lang="hu-HU" smtClean="0"/>
              <a:t>2022. 10. 15.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C94D84A8-6955-4D9E-881A-630E9551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740FA9F7-F5AF-467E-82BC-DC6604F5E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76F6-FCE4-4166-B1E0-0DFD1B4E6A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2833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B9D07093-4457-472A-AB40-16AC2F24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2E0A-50F8-48C5-8E3A-95EA1CBBFE33}" type="datetimeFigureOut">
              <a:rPr lang="hu-HU" smtClean="0"/>
              <a:t>2022. 10. 15.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FE385D2F-4B04-4063-9C0D-C811DDF04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0EEF3E11-2E5C-4715-8766-45804BCBC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76F6-FCE4-4166-B1E0-0DFD1B4E6A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978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790DD23-0533-410A-8C51-8CF5617C6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6DA3888-9E8F-44BE-90CD-B6A375751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B2ABE34-0501-4FE0-9A54-1C62A1208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2D2281A-8BA3-4CFB-BA49-EB1C8BA7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2E0A-50F8-48C5-8E3A-95EA1CBBFE33}" type="datetimeFigureOut">
              <a:rPr lang="hu-HU" smtClean="0"/>
              <a:t>2022. 10. 15.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444D638-58AB-44A9-866A-BF2F97B5B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9438FC4-3121-42EA-BB91-210A292C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76F6-FCE4-4166-B1E0-0DFD1B4E6A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264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C551302-C921-4F12-91F0-7345D6B75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D30FDF2B-3D31-41DE-B12D-22F8FD9DF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850B5AB-6E65-4DC8-AEC6-26AB91B55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B2D2069-90C9-4969-87E2-A75A5096F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2E0A-50F8-48C5-8E3A-95EA1CBBFE33}" type="datetimeFigureOut">
              <a:rPr lang="hu-HU" smtClean="0"/>
              <a:t>2022. 10. 15.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79C5E5A-1807-4A86-84B6-1F71874B3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C886247-9EDE-4DFC-982E-AC1AEABA5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76F6-FCE4-4166-B1E0-0DFD1B4E6A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896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D309391D-3AD2-4FD5-BE82-FA13005A6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7EDF997-A5A3-4AF7-B6BC-BB4898682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A82AA05-9BD4-4A89-BF0A-7D6D2325E7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52E0A-50F8-48C5-8E3A-95EA1CBBFE33}" type="datetimeFigureOut">
              <a:rPr lang="hu-HU" smtClean="0"/>
              <a:t>2022. 10. 15.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452B897-1884-4F97-9ECB-C17D6A1AB1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60CEC35-AA22-4B31-AAB0-29E09EEF24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B76F6-FCE4-4166-B1E0-0DFD1B4E6A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872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457800" y="2636107"/>
            <a:ext cx="6734200" cy="1418436"/>
          </a:xfrm>
        </p:spPr>
        <p:txBody>
          <a:bodyPr>
            <a:normAutofit/>
          </a:bodyPr>
          <a:lstStyle/>
          <a:p>
            <a:pPr algn="l"/>
            <a:r>
              <a:rPr lang="hu-HU" sz="4000" dirty="0">
                <a:latin typeface="AvenirNext LT Pro Bold" pitchFamily="34" charset="-18"/>
              </a:rPr>
              <a:t>V. alkalom</a:t>
            </a:r>
          </a:p>
        </p:txBody>
      </p:sp>
      <p:sp>
        <p:nvSpPr>
          <p:cNvPr id="4" name="Alcím 2"/>
          <p:cNvSpPr>
            <a:spLocks noGrp="1"/>
          </p:cNvSpPr>
          <p:nvPr>
            <p:ph type="subTitle" idx="1"/>
          </p:nvPr>
        </p:nvSpPr>
        <p:spPr>
          <a:xfrm>
            <a:off x="5457800" y="4106029"/>
            <a:ext cx="5153078" cy="1534750"/>
          </a:xfrm>
        </p:spPr>
        <p:txBody>
          <a:bodyPr>
            <a:normAutofit/>
          </a:bodyPr>
          <a:lstStyle/>
          <a:p>
            <a:pPr algn="l"/>
            <a:r>
              <a:rPr lang="hu-HU" sz="2800" dirty="0">
                <a:solidFill>
                  <a:schemeClr val="accent6">
                    <a:lumMod val="50000"/>
                  </a:schemeClr>
                </a:solidFill>
                <a:latin typeface="Avenir Medium" pitchFamily="2" charset="0"/>
              </a:rPr>
              <a:t>Zéró Karbon Központ</a:t>
            </a:r>
          </a:p>
          <a:p>
            <a:pPr algn="l"/>
            <a:r>
              <a:rPr lang="hu-HU" sz="2000" dirty="0">
                <a:solidFill>
                  <a:schemeClr val="accent6">
                    <a:lumMod val="50000"/>
                  </a:schemeClr>
                </a:solidFill>
                <a:latin typeface="Avenir Medium" pitchFamily="2" charset="0"/>
              </a:rPr>
              <a:t>2022. október 17.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093" y="1414641"/>
            <a:ext cx="4484141" cy="448414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" y="-24187"/>
            <a:ext cx="6378126" cy="937788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327" y="71736"/>
            <a:ext cx="1291350" cy="888448"/>
          </a:xfrm>
          <a:prstGeom prst="rect">
            <a:avLst/>
          </a:prstGeom>
        </p:spPr>
      </p:pic>
      <p:sp>
        <p:nvSpPr>
          <p:cNvPr id="9" name="Cím 1"/>
          <p:cNvSpPr txBox="1">
            <a:spLocks/>
          </p:cNvSpPr>
          <p:nvPr/>
        </p:nvSpPr>
        <p:spPr>
          <a:xfrm>
            <a:off x="5400510" y="2102911"/>
            <a:ext cx="6256133" cy="575531"/>
          </a:xfrm>
          <a:prstGeom prst="rect">
            <a:avLst/>
          </a:prstGeom>
        </p:spPr>
        <p:txBody>
          <a:bodyPr vert="horz" lIns="121807" tIns="60904" rIns="121807" bIns="60904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5861" dirty="0">
                <a:latin typeface="AvenirNext LT Pro Bold" pitchFamily="34" charset="-18"/>
              </a:rPr>
              <a:t> </a:t>
            </a:r>
          </a:p>
        </p:txBody>
      </p:sp>
      <p:sp>
        <p:nvSpPr>
          <p:cNvPr id="10" name="Cím 1">
            <a:extLst>
              <a:ext uri="{FF2B5EF4-FFF2-40B4-BE49-F238E27FC236}">
                <a16:creationId xmlns:a16="http://schemas.microsoft.com/office/drawing/2014/main" id="{46BDBA7B-1CF4-4527-867D-93858A71AA6B}"/>
              </a:ext>
            </a:extLst>
          </p:cNvPr>
          <p:cNvSpPr txBox="1">
            <a:spLocks/>
          </p:cNvSpPr>
          <p:nvPr/>
        </p:nvSpPr>
        <p:spPr>
          <a:xfrm>
            <a:off x="5400510" y="1996735"/>
            <a:ext cx="6256133" cy="1573290"/>
          </a:xfrm>
          <a:prstGeom prst="rect">
            <a:avLst/>
          </a:prstGeom>
        </p:spPr>
        <p:txBody>
          <a:bodyPr vert="horz" lIns="121807" tIns="60904" rIns="121807" bIns="60904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5861" dirty="0">
                <a:latin typeface="AvenirNext LT Pro Bold" pitchFamily="34" charset="-18"/>
              </a:rPr>
              <a:t>Elosztói Rugalmassági Piac</a:t>
            </a:r>
            <a:br>
              <a:rPr lang="hu-HU" sz="5861" dirty="0">
                <a:latin typeface="AvenirNext LT Pro Bold" pitchFamily="34" charset="-18"/>
              </a:rPr>
            </a:br>
            <a:r>
              <a:rPr lang="hu-HU" sz="5861" dirty="0">
                <a:latin typeface="AvenirNext LT Pro Bold" pitchFamily="34" charset="-18"/>
              </a:rPr>
              <a:t>Implementációs Fórum</a:t>
            </a:r>
          </a:p>
        </p:txBody>
      </p:sp>
    </p:spTree>
    <p:extLst>
      <p:ext uri="{BB962C8B-B14F-4D97-AF65-F5344CB8AC3E}">
        <p14:creationId xmlns:p14="http://schemas.microsoft.com/office/powerpoint/2010/main" val="2231815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A708CE5-A928-4D0E-8D0F-B1508A126960}"/>
              </a:ext>
            </a:extLst>
          </p:cNvPr>
          <p:cNvSpPr/>
          <p:nvPr/>
        </p:nvSpPr>
        <p:spPr>
          <a:xfrm>
            <a:off x="466626" y="1690587"/>
            <a:ext cx="11546715" cy="1599609"/>
          </a:xfrm>
          <a:prstGeom prst="roundRect">
            <a:avLst>
              <a:gd name="adj" fmla="val 8734"/>
            </a:avLst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4140653F-20BC-4A51-9CF0-DA7B94B38D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270" y="239152"/>
            <a:ext cx="1157060" cy="796082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FF7FDFB8-5CBB-4B2C-8428-8723F191A019}"/>
              </a:ext>
            </a:extLst>
          </p:cNvPr>
          <p:cNvSpPr txBox="1"/>
          <p:nvPr/>
        </p:nvSpPr>
        <p:spPr>
          <a:xfrm>
            <a:off x="796405" y="1824317"/>
            <a:ext cx="11037603" cy="46166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 anchor="ctr">
            <a:spAutoFit/>
          </a:bodyPr>
          <a:lstStyle>
            <a:defPPr>
              <a:defRPr lang="hu-HU"/>
            </a:defPPr>
            <a:lvl1pPr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" panose="020B0604030504040204" pitchFamily="34" charset="0"/>
              </a:defRPr>
            </a:lvl1pPr>
          </a:lstStyle>
          <a:p>
            <a:r>
              <a:rPr lang="hu-HU" dirty="0"/>
              <a:t>Rózsa Péter </a:t>
            </a:r>
            <a:r>
              <a:rPr lang="hu-H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" panose="020B0604030504040204" pitchFamily="34" charset="0"/>
              </a:rPr>
              <a:t>– </a:t>
            </a:r>
            <a:r>
              <a:rPr lang="hu-HU" sz="1600" dirty="0"/>
              <a:t>Elosztói Szabályzat Rugalmassági Albizottság, vezető</a:t>
            </a:r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3E6DFE7-AE2F-4038-928F-9E0FDC42A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719" y="20988"/>
            <a:ext cx="10428546" cy="1325563"/>
          </a:xfrm>
        </p:spPr>
        <p:txBody>
          <a:bodyPr>
            <a:noAutofit/>
          </a:bodyPr>
          <a:lstStyle/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Téma: ERP Termékek és kapcsolódásuk a jelenlegi rugalmassági piacokhoz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B223E0A-0D2F-4DDE-9CD8-CC39D81E8A5B}"/>
              </a:ext>
            </a:extLst>
          </p:cNvPr>
          <p:cNvCxnSpPr/>
          <p:nvPr/>
        </p:nvCxnSpPr>
        <p:spPr>
          <a:xfrm>
            <a:off x="34567" y="1225588"/>
            <a:ext cx="7041499" cy="0"/>
          </a:xfrm>
          <a:prstGeom prst="line">
            <a:avLst/>
          </a:prstGeom>
          <a:ln w="38100">
            <a:solidFill>
              <a:srgbClr val="95BF6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8F4E327-14AA-43EE-A9CF-3AA7869853FC}"/>
              </a:ext>
            </a:extLst>
          </p:cNvPr>
          <p:cNvSpPr txBox="1"/>
          <p:nvPr/>
        </p:nvSpPr>
        <p:spPr>
          <a:xfrm>
            <a:off x="270751" y="2427701"/>
            <a:ext cx="11742590" cy="781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7675" lvl="1">
              <a:lnSpc>
                <a:spcPct val="150000"/>
              </a:lnSpc>
              <a:buClr>
                <a:srgbClr val="649941"/>
              </a:buClr>
            </a:pPr>
            <a:r>
              <a:rPr lang="hu-H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 Pro" panose="020B0604030504040204" pitchFamily="34" charset="0"/>
              </a:rPr>
              <a:t>Az elosztói szabályzat rugalmassági albizottságának tervezete a 2023. január 1-től bevezetendő rugalmassági termékekre vonatkozóan</a:t>
            </a:r>
          </a:p>
        </p:txBody>
      </p:sp>
      <p:sp>
        <p:nvSpPr>
          <p:cNvPr id="37" name="Dia számának helye 2">
            <a:extLst>
              <a:ext uri="{FF2B5EF4-FFF2-40B4-BE49-F238E27FC236}">
                <a16:creationId xmlns:a16="http://schemas.microsoft.com/office/drawing/2014/main" id="{C108AA29-9738-428F-86BA-2ED14050AC81}"/>
              </a:ext>
            </a:extLst>
          </p:cNvPr>
          <p:cNvSpPr txBox="1">
            <a:spLocks/>
          </p:cNvSpPr>
          <p:nvPr/>
        </p:nvSpPr>
        <p:spPr>
          <a:xfrm>
            <a:off x="9114480" y="62537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496D709-9BBC-47B7-AEFA-2EFF822ABA9A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3" name="Rectangle: Rounded Corners 13">
            <a:extLst>
              <a:ext uri="{FF2B5EF4-FFF2-40B4-BE49-F238E27FC236}">
                <a16:creationId xmlns:a16="http://schemas.microsoft.com/office/drawing/2014/main" id="{CADC315E-E491-8BCF-BFC1-5B8867E10906}"/>
              </a:ext>
            </a:extLst>
          </p:cNvPr>
          <p:cNvSpPr/>
          <p:nvPr/>
        </p:nvSpPr>
        <p:spPr>
          <a:xfrm>
            <a:off x="466625" y="3519490"/>
            <a:ext cx="11546715" cy="1265870"/>
          </a:xfrm>
          <a:prstGeom prst="roundRect">
            <a:avLst>
              <a:gd name="adj" fmla="val 8734"/>
            </a:avLst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TextBox 56">
            <a:extLst>
              <a:ext uri="{FF2B5EF4-FFF2-40B4-BE49-F238E27FC236}">
                <a16:creationId xmlns:a16="http://schemas.microsoft.com/office/drawing/2014/main" id="{90671EDC-5818-10DF-8DBC-A90105BC5DFC}"/>
              </a:ext>
            </a:extLst>
          </p:cNvPr>
          <p:cNvSpPr txBox="1"/>
          <p:nvPr/>
        </p:nvSpPr>
        <p:spPr>
          <a:xfrm>
            <a:off x="799677" y="3515482"/>
            <a:ext cx="11121571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 anchor="ctr">
            <a:spAutoFit/>
          </a:bodyPr>
          <a:lstStyle>
            <a:defPPr>
              <a:defRPr lang="hu-HU"/>
            </a:defPPr>
            <a:lvl1pPr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" panose="020B0604030504040204" pitchFamily="34" charset="0"/>
              </a:defRPr>
            </a:lvl1pPr>
          </a:lstStyle>
          <a:p>
            <a:r>
              <a:rPr lang="hu-HU" dirty="0"/>
              <a:t>Péter Gábor Mihály – </a:t>
            </a:r>
            <a:r>
              <a:rPr lang="hu-HU" sz="1600" dirty="0"/>
              <a:t>E.ON Hálózati Koordinációs és Innovációs Osztály, Kiemelet Innovációs Szakértő</a:t>
            </a:r>
            <a:endParaRPr lang="en-US" dirty="0"/>
          </a:p>
        </p:txBody>
      </p:sp>
      <p:sp>
        <p:nvSpPr>
          <p:cNvPr id="5" name="TextBox 23">
            <a:extLst>
              <a:ext uri="{FF2B5EF4-FFF2-40B4-BE49-F238E27FC236}">
                <a16:creationId xmlns:a16="http://schemas.microsoft.com/office/drawing/2014/main" id="{2B1F8669-F40C-2DCA-A068-FF622F2E460E}"/>
              </a:ext>
            </a:extLst>
          </p:cNvPr>
          <p:cNvSpPr txBox="1"/>
          <p:nvPr/>
        </p:nvSpPr>
        <p:spPr>
          <a:xfrm>
            <a:off x="270751" y="4286354"/>
            <a:ext cx="5777075" cy="4119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7675" lvl="1">
              <a:lnSpc>
                <a:spcPct val="150000"/>
              </a:lnSpc>
              <a:buClr>
                <a:srgbClr val="649941"/>
              </a:buClr>
            </a:pPr>
            <a:r>
              <a:rPr lang="hu-H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 Pro" panose="020B0604030504040204" pitchFamily="34" charset="0"/>
              </a:rPr>
              <a:t>A </a:t>
            </a:r>
            <a:r>
              <a:rPr lang="hu-HU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 Pro" panose="020B0604030504040204" pitchFamily="34" charset="0"/>
              </a:rPr>
              <a:t>FlexON</a:t>
            </a:r>
            <a:r>
              <a:rPr lang="hu-H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 Pro" panose="020B0604030504040204" pitchFamily="34" charset="0"/>
              </a:rPr>
              <a:t> projekt termékkoncepciója</a:t>
            </a:r>
          </a:p>
        </p:txBody>
      </p:sp>
      <p:sp>
        <p:nvSpPr>
          <p:cNvPr id="8" name="Rectangle: Rounded Corners 13">
            <a:extLst>
              <a:ext uri="{FF2B5EF4-FFF2-40B4-BE49-F238E27FC236}">
                <a16:creationId xmlns:a16="http://schemas.microsoft.com/office/drawing/2014/main" id="{9D066EAA-7FF3-461F-DF48-17A22CD875CB}"/>
              </a:ext>
            </a:extLst>
          </p:cNvPr>
          <p:cNvSpPr/>
          <p:nvPr/>
        </p:nvSpPr>
        <p:spPr>
          <a:xfrm>
            <a:off x="466624" y="4975453"/>
            <a:ext cx="11546715" cy="1762903"/>
          </a:xfrm>
          <a:prstGeom prst="roundRect">
            <a:avLst>
              <a:gd name="adj" fmla="val 8734"/>
            </a:avLst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2" name="TextBox 23">
            <a:extLst>
              <a:ext uri="{FF2B5EF4-FFF2-40B4-BE49-F238E27FC236}">
                <a16:creationId xmlns:a16="http://schemas.microsoft.com/office/drawing/2014/main" id="{6BC6572D-344C-3DFF-2F4C-CDAA2E1CF890}"/>
              </a:ext>
            </a:extLst>
          </p:cNvPr>
          <p:cNvSpPr txBox="1"/>
          <p:nvPr/>
        </p:nvSpPr>
        <p:spPr>
          <a:xfrm>
            <a:off x="224705" y="5511148"/>
            <a:ext cx="11742590" cy="11505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7675" lvl="1">
              <a:lnSpc>
                <a:spcPct val="150000"/>
              </a:lnSpc>
              <a:buClr>
                <a:srgbClr val="649941"/>
              </a:buClr>
            </a:pPr>
            <a:r>
              <a:rPr lang="hu-H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 Pro" panose="020B0604030504040204" pitchFamily="34" charset="0"/>
              </a:rPr>
              <a:t>A rendszerszintű szolgáltatások piacán történt aggregátorok, keresletoldali válasz szereplőkhöz kapcsolódó fejlemények. A TSO-DSO adatcsere és a két </a:t>
            </a:r>
            <a:r>
              <a:rPr lang="hu-HU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 Pro" panose="020B0604030504040204" pitchFamily="34" charset="0"/>
              </a:rPr>
              <a:t>engedélyesi</a:t>
            </a:r>
            <a:r>
              <a:rPr lang="hu-H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 Pro" panose="020B0604030504040204" pitchFamily="34" charset="0"/>
              </a:rPr>
              <a:t> kör által igényelt szolgáltatások összehangolásában történt </a:t>
            </a:r>
            <a:r>
              <a:rPr lang="hu-HU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 Pro" panose="020B0604030504040204" pitchFamily="34" charset="0"/>
              </a:rPr>
              <a:t>előrelépések</a:t>
            </a:r>
            <a:endParaRPr lang="hu-HU" sz="1600" b="1" dirty="0">
              <a:solidFill>
                <a:schemeClr val="tx1">
                  <a:lumMod val="75000"/>
                  <a:lumOff val="25000"/>
                </a:schemeClr>
              </a:solidFill>
              <a:latin typeface="Verdana Pro" panose="020B0604030504040204" pitchFamily="34" charset="0"/>
            </a:endParaRPr>
          </a:p>
        </p:txBody>
      </p:sp>
      <p:sp>
        <p:nvSpPr>
          <p:cNvPr id="16" name="TextBox 56">
            <a:extLst>
              <a:ext uri="{FF2B5EF4-FFF2-40B4-BE49-F238E27FC236}">
                <a16:creationId xmlns:a16="http://schemas.microsoft.com/office/drawing/2014/main" id="{F6443F40-6EDB-A70A-3314-577EC9518CC9}"/>
              </a:ext>
            </a:extLst>
          </p:cNvPr>
          <p:cNvSpPr txBox="1"/>
          <p:nvPr/>
        </p:nvSpPr>
        <p:spPr>
          <a:xfrm>
            <a:off x="796405" y="5049483"/>
            <a:ext cx="10691282" cy="46166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 anchor="ctr">
            <a:spAutoFit/>
          </a:bodyPr>
          <a:lstStyle>
            <a:defPPr>
              <a:defRPr lang="hu-HU"/>
            </a:defPPr>
            <a:lvl1pPr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" panose="020B0604030504040204" pitchFamily="34" charset="0"/>
              </a:defRPr>
            </a:lvl1pPr>
          </a:lstStyle>
          <a:p>
            <a:r>
              <a:rPr lang="hu-HU" dirty="0"/>
              <a:t>Balog Richárd – </a:t>
            </a:r>
            <a:r>
              <a:rPr lang="hu-HU" sz="1600" dirty="0"/>
              <a:t>MAVIR, rendszerirányítási és piacműködtetési igazgató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9821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églalap: lekerekített 18">
            <a:extLst>
              <a:ext uri="{FF2B5EF4-FFF2-40B4-BE49-F238E27FC236}">
                <a16:creationId xmlns:a16="http://schemas.microsoft.com/office/drawing/2014/main" id="{B25A3F46-000A-4CCE-9159-A5804F37FA5C}"/>
              </a:ext>
            </a:extLst>
          </p:cNvPr>
          <p:cNvSpPr/>
          <p:nvPr/>
        </p:nvSpPr>
        <p:spPr>
          <a:xfrm>
            <a:off x="1097281" y="2918941"/>
            <a:ext cx="3403600" cy="369990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hu-HU" sz="13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 Pro" panose="020B0604030504040204" pitchFamily="34" charset="0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8CCEAADC-15D0-4ABC-BA09-2E6D29BCB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842" y="97975"/>
            <a:ext cx="9191983" cy="1325563"/>
          </a:xfrm>
        </p:spPr>
        <p:txBody>
          <a:bodyPr>
            <a:noAutofit/>
          </a:bodyPr>
          <a:lstStyle/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Kapcsolódó fejlemények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C2C0607-4F8F-4FF0-86FA-1885E1917FF7}"/>
              </a:ext>
            </a:extLst>
          </p:cNvPr>
          <p:cNvCxnSpPr/>
          <p:nvPr/>
        </p:nvCxnSpPr>
        <p:spPr>
          <a:xfrm>
            <a:off x="-205273" y="1423537"/>
            <a:ext cx="7041499" cy="0"/>
          </a:xfrm>
          <a:prstGeom prst="line">
            <a:avLst/>
          </a:prstGeom>
          <a:ln w="38100">
            <a:solidFill>
              <a:srgbClr val="95BF6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9845EB19-0B19-42D7-AE59-C70679E33100}"/>
              </a:ext>
            </a:extLst>
          </p:cNvPr>
          <p:cNvSpPr/>
          <p:nvPr/>
        </p:nvSpPr>
        <p:spPr>
          <a:xfrm>
            <a:off x="1272609" y="3281396"/>
            <a:ext cx="3025071" cy="2499644"/>
          </a:xfrm>
          <a:prstGeom prst="roundRect">
            <a:avLst>
              <a:gd name="adj" fmla="val 397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95B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D634977-F24B-4BF1-AAFC-BD1425A8849C}"/>
              </a:ext>
            </a:extLst>
          </p:cNvPr>
          <p:cNvSpPr txBox="1"/>
          <p:nvPr/>
        </p:nvSpPr>
        <p:spPr>
          <a:xfrm>
            <a:off x="606103" y="2364887"/>
            <a:ext cx="48871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2400" b="1" dirty="0">
                <a:latin typeface="Verdana Pro" panose="020B0604030504040204" pitchFamily="34" charset="0"/>
              </a:rPr>
              <a:t>Hálózati Integrált tárolók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648BAA9B-9429-4F66-B148-55127229D5BA}"/>
              </a:ext>
            </a:extLst>
          </p:cNvPr>
          <p:cNvSpPr/>
          <p:nvPr/>
        </p:nvSpPr>
        <p:spPr>
          <a:xfrm>
            <a:off x="1442720" y="3473695"/>
            <a:ext cx="2641600" cy="1159265"/>
          </a:xfrm>
          <a:prstGeom prst="roundRect">
            <a:avLst>
              <a:gd name="adj" fmla="val 3977"/>
            </a:avLst>
          </a:prstGeom>
          <a:noFill/>
          <a:ln w="19050">
            <a:solidFill>
              <a:srgbClr val="95BF6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>
                <a:solidFill>
                  <a:schemeClr val="tx1"/>
                </a:solidFill>
              </a:rPr>
              <a:t>TSO és DSO-k</a:t>
            </a:r>
          </a:p>
          <a:p>
            <a:r>
              <a:rPr lang="hu-HU" sz="1600" dirty="0">
                <a:solidFill>
                  <a:schemeClr val="tx1"/>
                </a:solidFill>
              </a:rPr>
              <a:t>ꬾKiegyenlítő szabályozás</a:t>
            </a:r>
          </a:p>
          <a:p>
            <a:r>
              <a:rPr lang="hu-HU" sz="1600" dirty="0">
                <a:solidFill>
                  <a:schemeClr val="tx1"/>
                </a:solidFill>
              </a:rPr>
              <a:t>ꬾSzűkkeresztmetszet-kezelés</a:t>
            </a:r>
          </a:p>
        </p:txBody>
      </p:sp>
      <p:pic>
        <p:nvPicPr>
          <p:cNvPr id="62" name="Kép 7">
            <a:extLst>
              <a:ext uri="{FF2B5EF4-FFF2-40B4-BE49-F238E27FC236}">
                <a16:creationId xmlns:a16="http://schemas.microsoft.com/office/drawing/2014/main" id="{B6403FB6-23F0-4ACF-B037-DBD67FABF2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584" y="168243"/>
            <a:ext cx="1157060" cy="796082"/>
          </a:xfrm>
          <a:prstGeom prst="rect">
            <a:avLst/>
          </a:prstGeom>
        </p:spPr>
      </p:pic>
      <p:sp>
        <p:nvSpPr>
          <p:cNvPr id="45" name="TextBox 22">
            <a:extLst>
              <a:ext uri="{FF2B5EF4-FFF2-40B4-BE49-F238E27FC236}">
                <a16:creationId xmlns:a16="http://schemas.microsoft.com/office/drawing/2014/main" id="{E0E00EA8-6CFA-46DF-8CA2-E4DAF8EA66B5}"/>
              </a:ext>
            </a:extLst>
          </p:cNvPr>
          <p:cNvSpPr txBox="1"/>
          <p:nvPr/>
        </p:nvSpPr>
        <p:spPr>
          <a:xfrm>
            <a:off x="6175338" y="2396052"/>
            <a:ext cx="4538246" cy="457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2400" b="1" dirty="0">
                <a:latin typeface="Verdana Pro" panose="020B0604030504040204" pitchFamily="34" charset="0"/>
              </a:rPr>
              <a:t>Piaci tárolók</a:t>
            </a:r>
          </a:p>
        </p:txBody>
      </p:sp>
      <p:sp>
        <p:nvSpPr>
          <p:cNvPr id="66" name="Dia számának helye 2">
            <a:extLst>
              <a:ext uri="{FF2B5EF4-FFF2-40B4-BE49-F238E27FC236}">
                <a16:creationId xmlns:a16="http://schemas.microsoft.com/office/drawing/2014/main" id="{57F6D8DC-C3BC-4926-B37E-9238AAC51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14480" y="6253723"/>
            <a:ext cx="2743200" cy="365125"/>
          </a:xfrm>
        </p:spPr>
        <p:txBody>
          <a:bodyPr/>
          <a:lstStyle/>
          <a:p>
            <a:fld id="{C496D709-9BBC-47B7-AEFA-2EFF822ABA9A}" type="slidenum">
              <a:rPr lang="hu-HU" smtClean="0"/>
              <a:t>3</a:t>
            </a:fld>
            <a:endParaRPr lang="hu-HU" dirty="0"/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0FB6DAE6-C9D8-48F8-EF2E-CC4A28855DF4}"/>
              </a:ext>
            </a:extLst>
          </p:cNvPr>
          <p:cNvSpPr/>
          <p:nvPr/>
        </p:nvSpPr>
        <p:spPr>
          <a:xfrm>
            <a:off x="70982" y="1579399"/>
            <a:ext cx="8768080" cy="70460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3200" b="1" dirty="0"/>
              <a:t>Tárolói</a:t>
            </a:r>
            <a:r>
              <a:rPr lang="en-US" sz="3200" b="1" dirty="0"/>
              <a:t> </a:t>
            </a:r>
            <a:r>
              <a:rPr lang="en-US" sz="3200" b="1" dirty="0" err="1"/>
              <a:t>beruházási</a:t>
            </a:r>
            <a:r>
              <a:rPr lang="en-US" sz="3200" b="1" dirty="0"/>
              <a:t> </a:t>
            </a:r>
            <a:r>
              <a:rPr lang="en-US" sz="3200" b="1" dirty="0" err="1"/>
              <a:t>támogatások</a:t>
            </a:r>
            <a:r>
              <a:rPr lang="hu-HU" sz="3200" b="1" dirty="0"/>
              <a:t>:</a:t>
            </a:r>
            <a:endParaRPr lang="en-US" sz="3200" b="1" dirty="0"/>
          </a:p>
        </p:txBody>
      </p:sp>
      <p:sp>
        <p:nvSpPr>
          <p:cNvPr id="4" name="Rectangle: Rounded Corners 34">
            <a:extLst>
              <a:ext uri="{FF2B5EF4-FFF2-40B4-BE49-F238E27FC236}">
                <a16:creationId xmlns:a16="http://schemas.microsoft.com/office/drawing/2014/main" id="{77B6A741-23C5-5C50-610A-DDBAEEDACB25}"/>
              </a:ext>
            </a:extLst>
          </p:cNvPr>
          <p:cNvSpPr/>
          <p:nvPr/>
        </p:nvSpPr>
        <p:spPr>
          <a:xfrm>
            <a:off x="1442720" y="4748326"/>
            <a:ext cx="1178559" cy="815182"/>
          </a:xfrm>
          <a:prstGeom prst="roundRect">
            <a:avLst>
              <a:gd name="adj" fmla="val 3977"/>
            </a:avLst>
          </a:prstGeom>
          <a:noFill/>
          <a:ln w="19050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>
                <a:solidFill>
                  <a:schemeClr val="tx1"/>
                </a:solidFill>
              </a:rPr>
              <a:t>33 </a:t>
            </a:r>
            <a:r>
              <a:rPr lang="hu-HU" sz="2400" dirty="0" err="1">
                <a:solidFill>
                  <a:schemeClr val="tx1"/>
                </a:solidFill>
              </a:rPr>
              <a:t>mrd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34">
            <a:extLst>
              <a:ext uri="{FF2B5EF4-FFF2-40B4-BE49-F238E27FC236}">
                <a16:creationId xmlns:a16="http://schemas.microsoft.com/office/drawing/2014/main" id="{885E038B-3C8E-55F4-0D7F-CEEC74808533}"/>
              </a:ext>
            </a:extLst>
          </p:cNvPr>
          <p:cNvSpPr/>
          <p:nvPr/>
        </p:nvSpPr>
        <p:spPr>
          <a:xfrm>
            <a:off x="2910756" y="4731737"/>
            <a:ext cx="1178559" cy="815182"/>
          </a:xfrm>
          <a:prstGeom prst="roundRect">
            <a:avLst>
              <a:gd name="adj" fmla="val 3977"/>
            </a:avLst>
          </a:prstGeom>
          <a:noFill/>
          <a:ln w="19050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>
                <a:solidFill>
                  <a:schemeClr val="tx1"/>
                </a:solidFill>
              </a:rPr>
              <a:t>58 </a:t>
            </a:r>
            <a:r>
              <a:rPr lang="hu-HU" sz="2400" dirty="0" err="1">
                <a:solidFill>
                  <a:schemeClr val="tx1"/>
                </a:solidFill>
              </a:rPr>
              <a:t>mrd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34">
            <a:extLst>
              <a:ext uri="{FF2B5EF4-FFF2-40B4-BE49-F238E27FC236}">
                <a16:creationId xmlns:a16="http://schemas.microsoft.com/office/drawing/2014/main" id="{F5DC6380-0643-4E96-663C-AF7A53A33E8E}"/>
              </a:ext>
            </a:extLst>
          </p:cNvPr>
          <p:cNvSpPr/>
          <p:nvPr/>
        </p:nvSpPr>
        <p:spPr>
          <a:xfrm>
            <a:off x="1620522" y="5896406"/>
            <a:ext cx="2209798" cy="504394"/>
          </a:xfrm>
          <a:prstGeom prst="roundRect">
            <a:avLst>
              <a:gd name="adj" fmla="val 3977"/>
            </a:avLst>
          </a:prstGeom>
          <a:noFill/>
          <a:ln w="19050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>
                <a:solidFill>
                  <a:schemeClr val="tx1"/>
                </a:solidFill>
              </a:rPr>
              <a:t>2026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églalap: lekerekített 18">
            <a:extLst>
              <a:ext uri="{FF2B5EF4-FFF2-40B4-BE49-F238E27FC236}">
                <a16:creationId xmlns:a16="http://schemas.microsoft.com/office/drawing/2014/main" id="{62E458C7-ADFE-E2FF-BB59-533FBED77116}"/>
              </a:ext>
            </a:extLst>
          </p:cNvPr>
          <p:cNvSpPr/>
          <p:nvPr/>
        </p:nvSpPr>
        <p:spPr>
          <a:xfrm>
            <a:off x="6795587" y="2918941"/>
            <a:ext cx="3403600" cy="369990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hu-HU" sz="13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 Pro" panose="020B0604030504040204" pitchFamily="34" charset="0"/>
            </a:endParaRPr>
          </a:p>
        </p:txBody>
      </p:sp>
      <p:sp>
        <p:nvSpPr>
          <p:cNvPr id="12" name="Rectangle: Rounded Corners 31">
            <a:extLst>
              <a:ext uri="{FF2B5EF4-FFF2-40B4-BE49-F238E27FC236}">
                <a16:creationId xmlns:a16="http://schemas.microsoft.com/office/drawing/2014/main" id="{1338E10B-09E1-34DB-F89C-E56243122BAD}"/>
              </a:ext>
            </a:extLst>
          </p:cNvPr>
          <p:cNvSpPr/>
          <p:nvPr/>
        </p:nvSpPr>
        <p:spPr>
          <a:xfrm>
            <a:off x="6970915" y="3281396"/>
            <a:ext cx="3025071" cy="2499644"/>
          </a:xfrm>
          <a:prstGeom prst="roundRect">
            <a:avLst>
              <a:gd name="adj" fmla="val 397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95B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3" name="Rectangle: Rounded Corners 34">
            <a:extLst>
              <a:ext uri="{FF2B5EF4-FFF2-40B4-BE49-F238E27FC236}">
                <a16:creationId xmlns:a16="http://schemas.microsoft.com/office/drawing/2014/main" id="{64F612F4-BA13-5E55-17E6-2D30A58B7778}"/>
              </a:ext>
            </a:extLst>
          </p:cNvPr>
          <p:cNvSpPr/>
          <p:nvPr/>
        </p:nvSpPr>
        <p:spPr>
          <a:xfrm>
            <a:off x="7141026" y="3473695"/>
            <a:ext cx="2641600" cy="1159265"/>
          </a:xfrm>
          <a:prstGeom prst="roundRect">
            <a:avLst>
              <a:gd name="adj" fmla="val 3977"/>
            </a:avLst>
          </a:prstGeom>
          <a:noFill/>
          <a:ln w="19050">
            <a:solidFill>
              <a:srgbClr val="95BF6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>
                <a:solidFill>
                  <a:schemeClr val="tx1"/>
                </a:solidFill>
              </a:rPr>
              <a:t>Piaci szereplők-fogyasztók</a:t>
            </a:r>
          </a:p>
          <a:p>
            <a:r>
              <a:rPr lang="hu-HU" sz="1600" dirty="0">
                <a:solidFill>
                  <a:schemeClr val="tx1"/>
                </a:solidFill>
              </a:rPr>
              <a:t>Kötelező kiegyenlítő szabályozási képesség?</a:t>
            </a:r>
          </a:p>
        </p:txBody>
      </p:sp>
      <p:sp>
        <p:nvSpPr>
          <p:cNvPr id="14" name="Rectangle: Rounded Corners 34">
            <a:extLst>
              <a:ext uri="{FF2B5EF4-FFF2-40B4-BE49-F238E27FC236}">
                <a16:creationId xmlns:a16="http://schemas.microsoft.com/office/drawing/2014/main" id="{5A18DA55-990D-E423-38C8-72661A26E9D9}"/>
              </a:ext>
            </a:extLst>
          </p:cNvPr>
          <p:cNvSpPr/>
          <p:nvPr/>
        </p:nvSpPr>
        <p:spPr>
          <a:xfrm>
            <a:off x="7141026" y="4748326"/>
            <a:ext cx="1178559" cy="815182"/>
          </a:xfrm>
          <a:prstGeom prst="roundRect">
            <a:avLst>
              <a:gd name="adj" fmla="val 3977"/>
            </a:avLst>
          </a:prstGeom>
          <a:noFill/>
          <a:ln w="19050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>
                <a:solidFill>
                  <a:schemeClr val="tx1"/>
                </a:solidFill>
              </a:rPr>
              <a:t>26 </a:t>
            </a:r>
            <a:r>
              <a:rPr lang="hu-HU" sz="2400" dirty="0" err="1">
                <a:solidFill>
                  <a:schemeClr val="tx1"/>
                </a:solidFill>
              </a:rPr>
              <a:t>mrd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34">
            <a:extLst>
              <a:ext uri="{FF2B5EF4-FFF2-40B4-BE49-F238E27FC236}">
                <a16:creationId xmlns:a16="http://schemas.microsoft.com/office/drawing/2014/main" id="{1D792971-1CC7-D891-88CE-8D6359155EFB}"/>
              </a:ext>
            </a:extLst>
          </p:cNvPr>
          <p:cNvSpPr/>
          <p:nvPr/>
        </p:nvSpPr>
        <p:spPr>
          <a:xfrm>
            <a:off x="8489696" y="4731737"/>
            <a:ext cx="1297925" cy="815182"/>
          </a:xfrm>
          <a:prstGeom prst="roundRect">
            <a:avLst>
              <a:gd name="adj" fmla="val 3977"/>
            </a:avLst>
          </a:prstGeom>
          <a:noFill/>
          <a:ln w="19050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>
                <a:solidFill>
                  <a:schemeClr val="tx1"/>
                </a:solidFill>
              </a:rPr>
              <a:t>275 </a:t>
            </a:r>
            <a:r>
              <a:rPr lang="hu-HU" sz="2400" dirty="0" err="1">
                <a:solidFill>
                  <a:schemeClr val="tx1"/>
                </a:solidFill>
              </a:rPr>
              <a:t>mrd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: Rounded Corners 34">
            <a:extLst>
              <a:ext uri="{FF2B5EF4-FFF2-40B4-BE49-F238E27FC236}">
                <a16:creationId xmlns:a16="http://schemas.microsoft.com/office/drawing/2014/main" id="{FD3F63BE-23D9-1BDA-9C72-022151813263}"/>
              </a:ext>
            </a:extLst>
          </p:cNvPr>
          <p:cNvSpPr/>
          <p:nvPr/>
        </p:nvSpPr>
        <p:spPr>
          <a:xfrm>
            <a:off x="7318828" y="5896406"/>
            <a:ext cx="2209798" cy="504394"/>
          </a:xfrm>
          <a:prstGeom prst="roundRect">
            <a:avLst>
              <a:gd name="adj" fmla="val 3977"/>
            </a:avLst>
          </a:prstGeom>
          <a:noFill/>
          <a:ln w="19050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>
                <a:solidFill>
                  <a:schemeClr val="tx1"/>
                </a:solidFill>
              </a:rPr>
              <a:t>2025-2026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Ellipszis 4">
            <a:extLst>
              <a:ext uri="{FF2B5EF4-FFF2-40B4-BE49-F238E27FC236}">
                <a16:creationId xmlns:a16="http://schemas.microsoft.com/office/drawing/2014/main" id="{C30AFF95-1DCB-227C-F8E8-9F58E93625EB}"/>
              </a:ext>
            </a:extLst>
          </p:cNvPr>
          <p:cNvSpPr/>
          <p:nvPr/>
        </p:nvSpPr>
        <p:spPr>
          <a:xfrm>
            <a:off x="1272609" y="5813295"/>
            <a:ext cx="1056640" cy="6604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100%</a:t>
            </a:r>
            <a:endParaRPr lang="en-US" dirty="0"/>
          </a:p>
        </p:txBody>
      </p:sp>
      <p:sp>
        <p:nvSpPr>
          <p:cNvPr id="8" name="Ellipszis 7">
            <a:extLst>
              <a:ext uri="{FF2B5EF4-FFF2-40B4-BE49-F238E27FC236}">
                <a16:creationId xmlns:a16="http://schemas.microsoft.com/office/drawing/2014/main" id="{2AE2C3FF-415F-78A9-B5B0-E54511F80C6D}"/>
              </a:ext>
            </a:extLst>
          </p:cNvPr>
          <p:cNvSpPr/>
          <p:nvPr/>
        </p:nvSpPr>
        <p:spPr>
          <a:xfrm>
            <a:off x="6648267" y="5869744"/>
            <a:ext cx="1056640" cy="6604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~44%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78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CCEAADC-15D0-4ABC-BA09-2E6D29BCB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788" y="151497"/>
            <a:ext cx="10515600" cy="1325563"/>
          </a:xfrm>
        </p:spPr>
        <p:txBody>
          <a:bodyPr>
            <a:normAutofit/>
          </a:bodyPr>
          <a:lstStyle/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szabályozási fejlemények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C2C0607-4F8F-4FF0-86FA-1885E1917FF7}"/>
              </a:ext>
            </a:extLst>
          </p:cNvPr>
          <p:cNvCxnSpPr/>
          <p:nvPr/>
        </p:nvCxnSpPr>
        <p:spPr>
          <a:xfrm>
            <a:off x="-205273" y="1423537"/>
            <a:ext cx="7041499" cy="0"/>
          </a:xfrm>
          <a:prstGeom prst="line">
            <a:avLst/>
          </a:prstGeom>
          <a:ln w="38100">
            <a:solidFill>
              <a:srgbClr val="95BF6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1001632-361A-4163-8812-E1418DC20462}"/>
              </a:ext>
            </a:extLst>
          </p:cNvPr>
          <p:cNvSpPr txBox="1"/>
          <p:nvPr/>
        </p:nvSpPr>
        <p:spPr>
          <a:xfrm>
            <a:off x="57050" y="1608405"/>
            <a:ext cx="510663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" panose="020B0604030504040204" pitchFamily="34" charset="0"/>
              </a:rPr>
              <a:t>Demand</a:t>
            </a:r>
            <a:r>
              <a:rPr lang="hu-HU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" panose="020B0604030504040204" pitchFamily="34" charset="0"/>
              </a:rPr>
              <a:t> </a:t>
            </a:r>
            <a:r>
              <a:rPr lang="hu-HU" sz="28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" panose="020B0604030504040204" pitchFamily="34" charset="0"/>
              </a:rPr>
              <a:t>Side</a:t>
            </a:r>
            <a:r>
              <a:rPr lang="hu-HU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" panose="020B0604030504040204" pitchFamily="34" charset="0"/>
              </a:rPr>
              <a:t> </a:t>
            </a:r>
            <a:r>
              <a:rPr lang="hu-HU" sz="28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" panose="020B0604030504040204" pitchFamily="34" charset="0"/>
              </a:rPr>
              <a:t>Flexibility</a:t>
            </a:r>
            <a:r>
              <a:rPr lang="hu-HU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" panose="020B0604030504040204" pitchFamily="34" charset="0"/>
              </a:rPr>
              <a:t> NC kidolgozási folyamata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1E017F9-411D-40B9-9997-DD3DE2218897}"/>
              </a:ext>
            </a:extLst>
          </p:cNvPr>
          <p:cNvSpPr/>
          <p:nvPr/>
        </p:nvSpPr>
        <p:spPr>
          <a:xfrm>
            <a:off x="6718598" y="2115530"/>
            <a:ext cx="4910367" cy="633570"/>
          </a:xfrm>
          <a:prstGeom prst="roundRect">
            <a:avLst>
              <a:gd name="adj" fmla="val 3544"/>
            </a:avLst>
          </a:prstGeom>
          <a:noFill/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ia számának helye 2">
            <a:extLst>
              <a:ext uri="{FF2B5EF4-FFF2-40B4-BE49-F238E27FC236}">
                <a16:creationId xmlns:a16="http://schemas.microsoft.com/office/drawing/2014/main" id="{8684006C-2CF6-4BA1-86F9-0B777744C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14480" y="6253723"/>
            <a:ext cx="2743200" cy="365125"/>
          </a:xfrm>
        </p:spPr>
        <p:txBody>
          <a:bodyPr/>
          <a:lstStyle/>
          <a:p>
            <a:fld id="{C496D709-9BBC-47B7-AEFA-2EFF822ABA9A}" type="slidenum">
              <a:rPr lang="hu-HU" smtClean="0"/>
              <a:t>4</a:t>
            </a:fld>
            <a:endParaRPr lang="hu-HU" dirty="0"/>
          </a:p>
        </p:txBody>
      </p:sp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066B9601-94DA-5C89-C60E-0C98BC0D8BF4}"/>
              </a:ext>
            </a:extLst>
          </p:cNvPr>
          <p:cNvCxnSpPr/>
          <p:nvPr/>
        </p:nvCxnSpPr>
        <p:spPr>
          <a:xfrm>
            <a:off x="6319520" y="1971040"/>
            <a:ext cx="0" cy="4465245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3">
            <a:extLst>
              <a:ext uri="{FF2B5EF4-FFF2-40B4-BE49-F238E27FC236}">
                <a16:creationId xmlns:a16="http://schemas.microsoft.com/office/drawing/2014/main" id="{E7196A3F-7BAE-03B6-2A4D-D028462F29F8}"/>
              </a:ext>
            </a:extLst>
          </p:cNvPr>
          <p:cNvSpPr txBox="1"/>
          <p:nvPr/>
        </p:nvSpPr>
        <p:spPr>
          <a:xfrm>
            <a:off x="6606842" y="2213605"/>
            <a:ext cx="49103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" panose="020B0604030504040204" pitchFamily="34" charset="0"/>
              </a:rPr>
              <a:t>ACER </a:t>
            </a:r>
            <a:r>
              <a:rPr lang="hu-HU" sz="20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" panose="020B0604030504040204" pitchFamily="34" charset="0"/>
              </a:rPr>
              <a:t>Draft</a:t>
            </a:r>
            <a:r>
              <a:rPr lang="hu-HU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" panose="020B0604030504040204" pitchFamily="34" charset="0"/>
              </a:rPr>
              <a:t> Framework </a:t>
            </a:r>
            <a:r>
              <a:rPr lang="hu-HU" sz="20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" panose="020B0604030504040204" pitchFamily="34" charset="0"/>
              </a:rPr>
              <a:t>Guidelines</a:t>
            </a:r>
            <a:endParaRPr lang="hu-HU" sz="2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 Pro" panose="020B0604030504040204" pitchFamily="34" charset="0"/>
            </a:endParaRPr>
          </a:p>
        </p:txBody>
      </p:sp>
      <p:sp>
        <p:nvSpPr>
          <p:cNvPr id="9" name="Ellipszis 8">
            <a:extLst>
              <a:ext uri="{FF2B5EF4-FFF2-40B4-BE49-F238E27FC236}">
                <a16:creationId xmlns:a16="http://schemas.microsoft.com/office/drawing/2014/main" id="{522844A1-DDFF-76C5-FE75-AE2259D7BDD5}"/>
              </a:ext>
            </a:extLst>
          </p:cNvPr>
          <p:cNvSpPr/>
          <p:nvPr/>
        </p:nvSpPr>
        <p:spPr>
          <a:xfrm>
            <a:off x="6207760" y="2337894"/>
            <a:ext cx="223517" cy="202106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168B8366-4BCF-3091-D585-BE15B49AE5B5}"/>
              </a:ext>
            </a:extLst>
          </p:cNvPr>
          <p:cNvSpPr txBox="1"/>
          <p:nvPr/>
        </p:nvSpPr>
        <p:spPr>
          <a:xfrm>
            <a:off x="5120643" y="2254281"/>
            <a:ext cx="1158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Június 2</a:t>
            </a:r>
            <a:endParaRPr lang="en-US" dirty="0"/>
          </a:p>
        </p:txBody>
      </p:sp>
      <p:sp>
        <p:nvSpPr>
          <p:cNvPr id="3" name="Ellipszis 2">
            <a:extLst>
              <a:ext uri="{FF2B5EF4-FFF2-40B4-BE49-F238E27FC236}">
                <a16:creationId xmlns:a16="http://schemas.microsoft.com/office/drawing/2014/main" id="{934F93D4-94E9-5665-6B39-D01235D2F84A}"/>
              </a:ext>
            </a:extLst>
          </p:cNvPr>
          <p:cNvSpPr/>
          <p:nvPr/>
        </p:nvSpPr>
        <p:spPr>
          <a:xfrm>
            <a:off x="6204919" y="4256644"/>
            <a:ext cx="223517" cy="202106"/>
          </a:xfrm>
          <a:prstGeom prst="ellipse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DD57D4B-6EBD-8BFF-1C7F-242F0F589544}"/>
              </a:ext>
            </a:extLst>
          </p:cNvPr>
          <p:cNvSpPr txBox="1"/>
          <p:nvPr/>
        </p:nvSpPr>
        <p:spPr>
          <a:xfrm>
            <a:off x="5049524" y="4173031"/>
            <a:ext cx="1158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December</a:t>
            </a:r>
            <a:endParaRPr lang="en-US" dirty="0"/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B0E55F2A-A4B1-7C58-2C33-AEDCF921B976}"/>
              </a:ext>
            </a:extLst>
          </p:cNvPr>
          <p:cNvSpPr txBox="1"/>
          <p:nvPr/>
        </p:nvSpPr>
        <p:spPr>
          <a:xfrm>
            <a:off x="6659289" y="2987460"/>
            <a:ext cx="49103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" panose="020B0604030504040204" pitchFamily="34" charset="0"/>
              </a:rPr>
              <a:t>Konzultáció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275522FA-5ACB-4232-E2E3-8B1E973C5D31}"/>
              </a:ext>
            </a:extLst>
          </p:cNvPr>
          <p:cNvSpPr txBox="1"/>
          <p:nvPr/>
        </p:nvSpPr>
        <p:spPr>
          <a:xfrm>
            <a:off x="4826002" y="3055408"/>
            <a:ext cx="145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Augusztus 12</a:t>
            </a:r>
            <a:endParaRPr lang="en-US" dirty="0"/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26912B24-2D9E-7FD2-AD32-F374904B67C6}"/>
              </a:ext>
            </a:extLst>
          </p:cNvPr>
          <p:cNvSpPr/>
          <p:nvPr/>
        </p:nvSpPr>
        <p:spPr>
          <a:xfrm>
            <a:off x="6217919" y="3100011"/>
            <a:ext cx="223517" cy="202106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6">
            <a:extLst>
              <a:ext uri="{FF2B5EF4-FFF2-40B4-BE49-F238E27FC236}">
                <a16:creationId xmlns:a16="http://schemas.microsoft.com/office/drawing/2014/main" id="{F735A194-1A77-2FAF-0F62-6E2047694F14}"/>
              </a:ext>
            </a:extLst>
          </p:cNvPr>
          <p:cNvSpPr/>
          <p:nvPr/>
        </p:nvSpPr>
        <p:spPr>
          <a:xfrm>
            <a:off x="6718598" y="3972906"/>
            <a:ext cx="4910367" cy="633570"/>
          </a:xfrm>
          <a:prstGeom prst="roundRect">
            <a:avLst>
              <a:gd name="adj" fmla="val 3544"/>
            </a:avLst>
          </a:prstGeom>
          <a:noFill/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3">
            <a:extLst>
              <a:ext uri="{FF2B5EF4-FFF2-40B4-BE49-F238E27FC236}">
                <a16:creationId xmlns:a16="http://schemas.microsoft.com/office/drawing/2014/main" id="{9368FC93-8147-5C59-81C7-AF94AB596D0C}"/>
              </a:ext>
            </a:extLst>
          </p:cNvPr>
          <p:cNvSpPr txBox="1"/>
          <p:nvPr/>
        </p:nvSpPr>
        <p:spPr>
          <a:xfrm>
            <a:off x="6659289" y="4089636"/>
            <a:ext cx="49103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" panose="020B0604030504040204" pitchFamily="34" charset="0"/>
              </a:rPr>
              <a:t>ACER </a:t>
            </a:r>
            <a:r>
              <a:rPr lang="hu-HU" sz="20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" panose="020B0604030504040204" pitchFamily="34" charset="0"/>
              </a:rPr>
              <a:t>Final</a:t>
            </a:r>
            <a:r>
              <a:rPr lang="hu-HU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" panose="020B0604030504040204" pitchFamily="34" charset="0"/>
              </a:rPr>
              <a:t> Framework </a:t>
            </a:r>
            <a:r>
              <a:rPr lang="hu-HU" sz="20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" panose="020B0604030504040204" pitchFamily="34" charset="0"/>
              </a:rPr>
              <a:t>Guidelines</a:t>
            </a:r>
            <a:endParaRPr lang="hu-HU" sz="2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 Pro" panose="020B0604030504040204" pitchFamily="34" charset="0"/>
            </a:endParaRPr>
          </a:p>
        </p:txBody>
      </p:sp>
      <p:sp>
        <p:nvSpPr>
          <p:cNvPr id="16" name="TextBox 13">
            <a:extLst>
              <a:ext uri="{FF2B5EF4-FFF2-40B4-BE49-F238E27FC236}">
                <a16:creationId xmlns:a16="http://schemas.microsoft.com/office/drawing/2014/main" id="{0318FF22-D537-A68B-D939-29E635788F19}"/>
              </a:ext>
            </a:extLst>
          </p:cNvPr>
          <p:cNvSpPr txBox="1"/>
          <p:nvPr/>
        </p:nvSpPr>
        <p:spPr>
          <a:xfrm>
            <a:off x="6718583" y="5249226"/>
            <a:ext cx="49103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" panose="020B0604030504040204" pitchFamily="34" charset="0"/>
              </a:rPr>
              <a:t>ENTSO-E és EU DSO közösen kidolgozza a rendeletet</a:t>
            </a:r>
          </a:p>
        </p:txBody>
      </p:sp>
    </p:spTree>
    <p:extLst>
      <p:ext uri="{BB962C8B-B14F-4D97-AF65-F5344CB8AC3E}">
        <p14:creationId xmlns:p14="http://schemas.microsoft.com/office/powerpoint/2010/main" val="193371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 animBg="1"/>
      <p:bldP spid="7" grpId="0"/>
      <p:bldP spid="6" grpId="0"/>
      <p:bldP spid="13" grpId="0" animBg="1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0EB846CD6B1D5498A7CF241C9D22833" ma:contentTypeVersion="16" ma:contentTypeDescription="Új dokumentum létrehozása." ma:contentTypeScope="" ma:versionID="631a5e280cb475f3129bbb4f97fb3eca">
  <xsd:schema xmlns:xsd="http://www.w3.org/2001/XMLSchema" xmlns:xs="http://www.w3.org/2001/XMLSchema" xmlns:p="http://schemas.microsoft.com/office/2006/metadata/properties" xmlns:ns2="392a4595-e556-44d5-81fc-3f0614359539" xmlns:ns3="da7cf4a4-2526-4eca-afb2-85d1ecb36434" targetNamespace="http://schemas.microsoft.com/office/2006/metadata/properties" ma:root="true" ma:fieldsID="f3b323a68c4bd629e3273e0590f512b5" ns2:_="" ns3:_="">
    <xsd:import namespace="392a4595-e556-44d5-81fc-3f0614359539"/>
    <xsd:import namespace="da7cf4a4-2526-4eca-afb2-85d1ecb364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a4595-e556-44d5-81fc-3f06143595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Képcímkék" ma:readOnly="false" ma:fieldId="{5cf76f15-5ced-4ddc-b409-7134ff3c332f}" ma:taxonomyMulti="true" ma:sspId="01d0beb6-f273-48e7-85d4-dac867ddce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7cf4a4-2526-4eca-afb2-85d1ecb3643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cf8225a-c4d8-4bce-ab05-ab51d405576c}" ma:internalName="TaxCatchAll" ma:showField="CatchAllData" ma:web="da7cf4a4-2526-4eca-afb2-85d1ecb364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92a4595-e556-44d5-81fc-3f0614359539">
      <Terms xmlns="http://schemas.microsoft.com/office/infopath/2007/PartnerControls"/>
    </lcf76f155ced4ddcb4097134ff3c332f>
    <TaxCatchAll xmlns="da7cf4a4-2526-4eca-afb2-85d1ecb36434" xsi:nil="true"/>
  </documentManagement>
</p:properties>
</file>

<file path=customXml/itemProps1.xml><?xml version="1.0" encoding="utf-8"?>
<ds:datastoreItem xmlns:ds="http://schemas.openxmlformats.org/officeDocument/2006/customXml" ds:itemID="{04615C32-D665-41AF-B1AE-6F40B9409172}"/>
</file>

<file path=customXml/itemProps2.xml><?xml version="1.0" encoding="utf-8"?>
<ds:datastoreItem xmlns:ds="http://schemas.openxmlformats.org/officeDocument/2006/customXml" ds:itemID="{1891513C-649E-4EED-8076-07204C83816B}"/>
</file>

<file path=customXml/itemProps3.xml><?xml version="1.0" encoding="utf-8"?>
<ds:datastoreItem xmlns:ds="http://schemas.openxmlformats.org/officeDocument/2006/customXml" ds:itemID="{5E1B3F52-4AB1-46C2-AE3E-62D05B026B4E}"/>
</file>

<file path=docProps/app.xml><?xml version="1.0" encoding="utf-8"?>
<Properties xmlns="http://schemas.openxmlformats.org/officeDocument/2006/extended-properties" xmlns:vt="http://schemas.openxmlformats.org/officeDocument/2006/docPropsVTypes">
  <TotalTime>2553</TotalTime>
  <Words>186</Words>
  <Application>Microsoft Office PowerPoint</Application>
  <PresentationFormat>Szélesvásznú</PresentationFormat>
  <Paragraphs>44</Paragraphs>
  <Slides>4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11" baseType="lpstr">
      <vt:lpstr>Arial</vt:lpstr>
      <vt:lpstr>Avenir Medium</vt:lpstr>
      <vt:lpstr>AvenirNext LT Pro Bold</vt:lpstr>
      <vt:lpstr>Calibri</vt:lpstr>
      <vt:lpstr>Calibri Light</vt:lpstr>
      <vt:lpstr>Verdana Pro</vt:lpstr>
      <vt:lpstr>Office-téma</vt:lpstr>
      <vt:lpstr>V. alkalom</vt:lpstr>
      <vt:lpstr>Téma: ERP Termékek és kapcsolódásuk a jelenlegi rugalmassági piacokhoz</vt:lpstr>
      <vt:lpstr>Kapcsolódó fejlemények</vt:lpstr>
      <vt:lpstr>EU szabályozási fejlemények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Szolnoki Pálma</dc:creator>
  <cp:lastModifiedBy>Dr. Szolnoki Pálma</cp:lastModifiedBy>
  <cp:revision>139</cp:revision>
  <dcterms:created xsi:type="dcterms:W3CDTF">2021-07-16T13:00:43Z</dcterms:created>
  <dcterms:modified xsi:type="dcterms:W3CDTF">2022-10-15T19:25:41Z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0x01010080EB846CD6B1D5498A7CF241C9D22833</vt:lpwstr>
  </property>
</Properties>
</file>